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72"/>
  </p:notesMasterIdLst>
  <p:handoutMasterIdLst>
    <p:handoutMasterId r:id="rId73"/>
  </p:handoutMasterIdLst>
  <p:sldIdLst>
    <p:sldId id="415" r:id="rId2"/>
    <p:sldId id="420" r:id="rId3"/>
    <p:sldId id="416" r:id="rId4"/>
    <p:sldId id="445" r:id="rId5"/>
    <p:sldId id="394" r:id="rId6"/>
    <p:sldId id="421" r:id="rId7"/>
    <p:sldId id="422" r:id="rId8"/>
    <p:sldId id="423" r:id="rId9"/>
    <p:sldId id="424" r:id="rId10"/>
    <p:sldId id="437" r:id="rId11"/>
    <p:sldId id="426" r:id="rId12"/>
    <p:sldId id="425" r:id="rId13"/>
    <p:sldId id="427" r:id="rId14"/>
    <p:sldId id="467" r:id="rId15"/>
    <p:sldId id="466" r:id="rId16"/>
    <p:sldId id="465" r:id="rId17"/>
    <p:sldId id="471" r:id="rId18"/>
    <p:sldId id="469" r:id="rId19"/>
    <p:sldId id="472" r:id="rId20"/>
    <p:sldId id="503" r:id="rId21"/>
    <p:sldId id="443" r:id="rId22"/>
    <p:sldId id="441" r:id="rId23"/>
    <p:sldId id="444" r:id="rId24"/>
    <p:sldId id="447" r:id="rId25"/>
    <p:sldId id="448" r:id="rId26"/>
    <p:sldId id="450" r:id="rId27"/>
    <p:sldId id="451" r:id="rId28"/>
    <p:sldId id="442" r:id="rId29"/>
    <p:sldId id="455" r:id="rId30"/>
    <p:sldId id="454" r:id="rId31"/>
    <p:sldId id="456" r:id="rId32"/>
    <p:sldId id="457" r:id="rId33"/>
    <p:sldId id="458" r:id="rId34"/>
    <p:sldId id="459" r:id="rId35"/>
    <p:sldId id="460" r:id="rId36"/>
    <p:sldId id="502" r:id="rId37"/>
    <p:sldId id="461" r:id="rId38"/>
    <p:sldId id="463" r:id="rId39"/>
    <p:sldId id="462" r:id="rId40"/>
    <p:sldId id="464" r:id="rId41"/>
    <p:sldId id="452" r:id="rId42"/>
    <p:sldId id="473" r:id="rId43"/>
    <p:sldId id="474" r:id="rId44"/>
    <p:sldId id="475" r:id="rId45"/>
    <p:sldId id="476" r:id="rId46"/>
    <p:sldId id="478" r:id="rId47"/>
    <p:sldId id="479" r:id="rId48"/>
    <p:sldId id="504" r:id="rId49"/>
    <p:sldId id="440" r:id="rId50"/>
    <p:sldId id="489" r:id="rId51"/>
    <p:sldId id="428" r:id="rId52"/>
    <p:sldId id="480" r:id="rId53"/>
    <p:sldId id="481" r:id="rId54"/>
    <p:sldId id="482" r:id="rId55"/>
    <p:sldId id="483" r:id="rId56"/>
    <p:sldId id="484" r:id="rId57"/>
    <p:sldId id="485" r:id="rId58"/>
    <p:sldId id="486" r:id="rId59"/>
    <p:sldId id="488" r:id="rId60"/>
    <p:sldId id="490" r:id="rId61"/>
    <p:sldId id="496" r:id="rId62"/>
    <p:sldId id="492" r:id="rId63"/>
    <p:sldId id="493" r:id="rId64"/>
    <p:sldId id="494" r:id="rId65"/>
    <p:sldId id="497" r:id="rId66"/>
    <p:sldId id="498" r:id="rId67"/>
    <p:sldId id="499" r:id="rId68"/>
    <p:sldId id="500" r:id="rId69"/>
    <p:sldId id="501" r:id="rId70"/>
    <p:sldId id="438" r:id="rId7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73010"/>
    <a:srgbClr val="A64316"/>
    <a:srgbClr val="D2DEEF"/>
    <a:srgbClr val="385D8A"/>
    <a:srgbClr val="A63E1B"/>
    <a:srgbClr val="943C14"/>
    <a:srgbClr val="65D7FF"/>
    <a:srgbClr val="33CAFF"/>
    <a:srgbClr val="BC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Açık Stil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71" autoAdjust="0"/>
    <p:restoredTop sz="78655" autoAdjust="0"/>
  </p:normalViewPr>
  <p:slideViewPr>
    <p:cSldViewPr snapToGrid="0">
      <p:cViewPr varScale="1">
        <p:scale>
          <a:sx n="155" d="100"/>
          <a:sy n="155" d="100"/>
        </p:scale>
        <p:origin x="6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74" d="100"/>
          <a:sy n="174" d="100"/>
        </p:scale>
        <p:origin x="559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9CF969-CCCA-4038-A793-63DE35F8D6F9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tr-TR"/>
        </a:p>
      </dgm:t>
    </dgm:pt>
    <dgm:pt modelId="{CDF1427A-6555-4A4B-99FE-B9D05A054616}">
      <dgm:prSet phldrT="[Text]" custT="1"/>
      <dgm:spPr/>
      <dgm:t>
        <a:bodyPr/>
        <a:lstStyle/>
        <a:p>
          <a:r>
            <a:rPr lang="tr-TR" sz="1800" b="0">
              <a:latin typeface="Calibri" panose="020F0502020204030204" pitchFamily="34" charset="0"/>
              <a:cs typeface="Calibri" panose="020F0502020204030204" pitchFamily="34" charset="0"/>
            </a:rPr>
            <a:t>JOINS</a:t>
          </a:r>
          <a:endParaRPr lang="tr-TR" sz="1800" b="0">
            <a:effectLst/>
            <a:latin typeface="+mn-lt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F6D00005-4673-4563-98D2-0ED40568C997}" type="parTrans" cxnId="{28FF6B4A-A77D-4421-B65A-90D6664C8E08}">
      <dgm:prSet/>
      <dgm:spPr/>
      <dgm:t>
        <a:bodyPr/>
        <a:lstStyle/>
        <a:p>
          <a:endParaRPr lang="tr-TR"/>
        </a:p>
      </dgm:t>
    </dgm:pt>
    <dgm:pt modelId="{583D9804-04BA-45E3-8C9D-7A48135DB83E}" type="sibTrans" cxnId="{28FF6B4A-A77D-4421-B65A-90D6664C8E08}">
      <dgm:prSet/>
      <dgm:spPr/>
      <dgm:t>
        <a:bodyPr/>
        <a:lstStyle/>
        <a:p>
          <a:endParaRPr lang="tr-TR"/>
        </a:p>
      </dgm:t>
    </dgm:pt>
    <dgm:pt modelId="{9B9D5D01-4C9D-4CA1-8568-E0FB95DFD8AA}">
      <dgm:prSet custT="1"/>
      <dgm:spPr/>
      <dgm:t>
        <a:bodyPr/>
        <a:lstStyle/>
        <a:p>
          <a:r>
            <a:rPr lang="tr-TR" sz="1800" b="0">
              <a:latin typeface="Calibri" panose="020F0502020204030204" pitchFamily="34" charset="0"/>
              <a:cs typeface="Calibri" panose="020F0502020204030204" pitchFamily="34" charset="0"/>
            </a:rPr>
            <a:t>AGGREGATE FUNCTIONS</a:t>
          </a:r>
          <a:endParaRPr lang="tr-TR" sz="1800" b="0">
            <a:effectLst/>
            <a:latin typeface="+mn-lt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B4BD1DA1-D15B-4C4D-B04E-87768D5C203A}" type="parTrans" cxnId="{3476EBB2-FA51-4FEF-841F-8E7C936DF27F}">
      <dgm:prSet/>
      <dgm:spPr/>
      <dgm:t>
        <a:bodyPr/>
        <a:lstStyle/>
        <a:p>
          <a:endParaRPr lang="tr-TR"/>
        </a:p>
      </dgm:t>
    </dgm:pt>
    <dgm:pt modelId="{83D304B5-D9E7-44DF-96F6-4219DF407351}" type="sibTrans" cxnId="{3476EBB2-FA51-4FEF-841F-8E7C936DF27F}">
      <dgm:prSet/>
      <dgm:spPr/>
      <dgm:t>
        <a:bodyPr/>
        <a:lstStyle/>
        <a:p>
          <a:endParaRPr lang="tr-TR"/>
        </a:p>
      </dgm:t>
    </dgm:pt>
    <dgm:pt modelId="{249CA4BB-88A0-104E-A183-7F5A5CF2B31B}">
      <dgm:prSet phldrT="[Text]" custT="1"/>
      <dgm:spPr/>
      <dgm:t>
        <a:bodyPr/>
        <a:lstStyle/>
        <a:p>
          <a:r>
            <a:rPr lang="tr-TR" sz="1600" b="0" i="0" cap="all">
              <a:effectLst/>
              <a:latin typeface="-apple-system"/>
            </a:rPr>
            <a:t>POSTGRESQL VERİ TİPLERİ</a:t>
          </a:r>
          <a:endParaRPr lang="tr-TR" sz="1600" b="0">
            <a:effectLst/>
            <a:latin typeface="+mn-lt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151FFF91-EEA0-264E-97C0-D117B11ED90A}" type="parTrans" cxnId="{22B2EDB3-7968-C24E-A3DB-BB5442387B9B}">
      <dgm:prSet/>
      <dgm:spPr/>
      <dgm:t>
        <a:bodyPr/>
        <a:lstStyle/>
        <a:p>
          <a:endParaRPr lang="tr-TR"/>
        </a:p>
      </dgm:t>
    </dgm:pt>
    <dgm:pt modelId="{94BD7018-4FA0-FF44-AC84-3BA5CC5CB47A}" type="sibTrans" cxnId="{22B2EDB3-7968-C24E-A3DB-BB5442387B9B}">
      <dgm:prSet/>
      <dgm:spPr/>
      <dgm:t>
        <a:bodyPr/>
        <a:lstStyle/>
        <a:p>
          <a:endParaRPr lang="tr-TR"/>
        </a:p>
      </dgm:t>
    </dgm:pt>
    <dgm:pt modelId="{9044FFB5-45CA-3742-B97E-C616B36C96D9}">
      <dgm:prSet phldrT="[Text]" custT="1"/>
      <dgm:spPr/>
      <dgm:t>
        <a:bodyPr/>
        <a:lstStyle/>
        <a:p>
          <a:r>
            <a:rPr lang="tr-TR" sz="1800" b="0" i="0"/>
            <a:t>DATABASE CONSTRAINTS</a:t>
          </a:r>
        </a:p>
      </dgm:t>
    </dgm:pt>
    <dgm:pt modelId="{4AA2496A-BB7B-1A43-BCE5-C4F82EDDC43D}" type="parTrans" cxnId="{E1A13F38-B689-A34F-893E-8D4F0321495D}">
      <dgm:prSet/>
      <dgm:spPr/>
      <dgm:t>
        <a:bodyPr/>
        <a:lstStyle/>
        <a:p>
          <a:endParaRPr lang="tr-TR"/>
        </a:p>
      </dgm:t>
    </dgm:pt>
    <dgm:pt modelId="{EDB62941-B8BD-0D4B-9632-A5901AB4F0A8}" type="sibTrans" cxnId="{E1A13F38-B689-A34F-893E-8D4F0321495D}">
      <dgm:prSet/>
      <dgm:spPr/>
      <dgm:t>
        <a:bodyPr/>
        <a:lstStyle/>
        <a:p>
          <a:endParaRPr lang="tr-TR"/>
        </a:p>
      </dgm:t>
    </dgm:pt>
    <dgm:pt modelId="{F3DA1367-BABE-154C-B702-C6A6C9E4F8D9}">
      <dgm:prSet phldrT="[Text]"/>
      <dgm:spPr/>
      <dgm:t>
        <a:bodyPr/>
        <a:lstStyle/>
        <a:p>
          <a:r>
            <a:rPr lang="tr-TR">
              <a:effectLst/>
              <a:latin typeface="+mn-lt"/>
              <a:cs typeface="Arial" panose="020B0604020202020204" pitchFamily="34" charset="0"/>
            </a:rPr>
            <a:t>MANAGING TABLES - DML</a:t>
          </a:r>
        </a:p>
      </dgm:t>
    </dgm:pt>
    <dgm:pt modelId="{40940C54-8478-7449-85FA-CAEDC5A0019E}" type="parTrans" cxnId="{F88C3FD8-4E9C-5E4E-BADB-3138D178642A}">
      <dgm:prSet/>
      <dgm:spPr/>
      <dgm:t>
        <a:bodyPr/>
        <a:lstStyle/>
        <a:p>
          <a:endParaRPr lang="tr-TR"/>
        </a:p>
      </dgm:t>
    </dgm:pt>
    <dgm:pt modelId="{BFE2E1E6-FC48-9947-A1F2-FD77C2852EA2}" type="sibTrans" cxnId="{F88C3FD8-4E9C-5E4E-BADB-3138D178642A}">
      <dgm:prSet/>
      <dgm:spPr/>
      <dgm:t>
        <a:bodyPr/>
        <a:lstStyle/>
        <a:p>
          <a:endParaRPr lang="tr-TR"/>
        </a:p>
      </dgm:t>
    </dgm:pt>
    <dgm:pt modelId="{93ADDA88-4FA8-4FA5-92C2-884F3EA4E99D}">
      <dgm:prSet custT="1"/>
      <dgm:spPr/>
      <dgm:t>
        <a:bodyPr/>
        <a:lstStyle/>
        <a:p>
          <a:r>
            <a:rPr lang="tr-TR" sz="1800" b="0" i="0"/>
            <a:t>Veri işleme dili - DDL</a:t>
          </a:r>
          <a:endParaRPr lang="tr-TR" sz="1800" b="0">
            <a:solidFill>
              <a:schemeClr val="tx1"/>
            </a:solidFill>
          </a:endParaRPr>
        </a:p>
      </dgm:t>
    </dgm:pt>
    <dgm:pt modelId="{B82F473D-89FF-4886-BFFF-47E0A7E14451}" type="sibTrans" cxnId="{60971523-FA9A-405F-8EE3-1297046C4A4C}">
      <dgm:prSet/>
      <dgm:spPr/>
      <dgm:t>
        <a:bodyPr/>
        <a:lstStyle/>
        <a:p>
          <a:endParaRPr lang="tr-TR"/>
        </a:p>
      </dgm:t>
    </dgm:pt>
    <dgm:pt modelId="{1372E722-E5AE-4BAB-A0F1-6C681976CB08}" type="parTrans" cxnId="{60971523-FA9A-405F-8EE3-1297046C4A4C}">
      <dgm:prSet/>
      <dgm:spPr/>
      <dgm:t>
        <a:bodyPr/>
        <a:lstStyle/>
        <a:p>
          <a:endParaRPr lang="tr-TR"/>
        </a:p>
      </dgm:t>
    </dgm:pt>
    <dgm:pt modelId="{B612530C-F588-471C-872A-F81D4A0AEE2A}">
      <dgm:prSet phldrT="[Text]" custT="1"/>
      <dgm:spPr/>
      <dgm:t>
        <a:bodyPr/>
        <a:lstStyle/>
        <a:p>
          <a:r>
            <a:rPr lang="tr-TR" sz="1800" b="0" i="0"/>
            <a:t>İlişkisel </a:t>
          </a:r>
          <a:r>
            <a:rPr lang="tr-TR" sz="1800" b="0" i="0" err="1"/>
            <a:t>Veritabanlarına</a:t>
          </a:r>
          <a:r>
            <a:rPr lang="tr-TR" sz="1800" b="0" i="0"/>
            <a:t> Giriş</a:t>
          </a:r>
          <a:endParaRPr lang="tr-TR" sz="1800">
            <a:effectLst/>
            <a:latin typeface="+mn-lt"/>
            <a:ea typeface="Times New Roman" panose="02020603050405020304" pitchFamily="18" charset="0"/>
            <a:cs typeface="Arial" panose="020B0604020202020204" pitchFamily="34" charset="0"/>
          </a:endParaRPr>
        </a:p>
      </dgm:t>
    </dgm:pt>
    <dgm:pt modelId="{68054E5D-41D5-48B0-891E-D831ED340743}" type="sibTrans" cxnId="{65F25302-29DA-4A73-A0D3-3DB91302E477}">
      <dgm:prSet/>
      <dgm:spPr>
        <a:ln>
          <a:solidFill>
            <a:schemeClr val="tx1">
              <a:lumMod val="85000"/>
              <a:lumOff val="15000"/>
            </a:schemeClr>
          </a:solidFill>
        </a:ln>
      </dgm:spPr>
      <dgm:t>
        <a:bodyPr/>
        <a:lstStyle/>
        <a:p>
          <a:endParaRPr lang="tr-TR"/>
        </a:p>
      </dgm:t>
    </dgm:pt>
    <dgm:pt modelId="{1DF05C2B-B57E-4A04-8F2C-D1E9430CC106}" type="parTrans" cxnId="{65F25302-29DA-4A73-A0D3-3DB91302E477}">
      <dgm:prSet/>
      <dgm:spPr/>
      <dgm:t>
        <a:bodyPr/>
        <a:lstStyle/>
        <a:p>
          <a:endParaRPr lang="tr-TR"/>
        </a:p>
      </dgm:t>
    </dgm:pt>
    <dgm:pt modelId="{156F2FCB-329C-42D1-A091-7EA1058FE72A}" type="pres">
      <dgm:prSet presAssocID="{2E9CF969-CCCA-4038-A793-63DE35F8D6F9}" presName="Name0" presStyleCnt="0">
        <dgm:presLayoutVars>
          <dgm:chMax val="7"/>
          <dgm:chPref val="7"/>
          <dgm:dir/>
        </dgm:presLayoutVars>
      </dgm:prSet>
      <dgm:spPr/>
    </dgm:pt>
    <dgm:pt modelId="{56580DFA-A1DA-48A4-B973-3FF944522168}" type="pres">
      <dgm:prSet presAssocID="{2E9CF969-CCCA-4038-A793-63DE35F8D6F9}" presName="Name1" presStyleCnt="0"/>
      <dgm:spPr/>
    </dgm:pt>
    <dgm:pt modelId="{1151C713-525F-4962-9E7B-2D7C19B50110}" type="pres">
      <dgm:prSet presAssocID="{2E9CF969-CCCA-4038-A793-63DE35F8D6F9}" presName="cycle" presStyleCnt="0"/>
      <dgm:spPr/>
    </dgm:pt>
    <dgm:pt modelId="{A42791BC-95C5-4C95-806F-06F7179EF221}" type="pres">
      <dgm:prSet presAssocID="{2E9CF969-CCCA-4038-A793-63DE35F8D6F9}" presName="srcNode" presStyleLbl="node1" presStyleIdx="0" presStyleCnt="7"/>
      <dgm:spPr/>
    </dgm:pt>
    <dgm:pt modelId="{2F4098C1-04A1-466B-BA0F-ABB29000A7F7}" type="pres">
      <dgm:prSet presAssocID="{2E9CF969-CCCA-4038-A793-63DE35F8D6F9}" presName="conn" presStyleLbl="parChTrans1D2" presStyleIdx="0" presStyleCnt="1"/>
      <dgm:spPr/>
    </dgm:pt>
    <dgm:pt modelId="{AEFA8DAC-8AD5-4F8B-9BA8-EF029D5C0043}" type="pres">
      <dgm:prSet presAssocID="{2E9CF969-CCCA-4038-A793-63DE35F8D6F9}" presName="extraNode" presStyleLbl="node1" presStyleIdx="0" presStyleCnt="7"/>
      <dgm:spPr/>
    </dgm:pt>
    <dgm:pt modelId="{91997C6B-CBBF-44D4-8899-230E0E5C8789}" type="pres">
      <dgm:prSet presAssocID="{2E9CF969-CCCA-4038-A793-63DE35F8D6F9}" presName="dstNode" presStyleLbl="node1" presStyleIdx="0" presStyleCnt="7"/>
      <dgm:spPr/>
    </dgm:pt>
    <dgm:pt modelId="{73C0F7B5-847E-4FF2-92BA-D0DF5AA66142}" type="pres">
      <dgm:prSet presAssocID="{B612530C-F588-471C-872A-F81D4A0AEE2A}" presName="text_1" presStyleLbl="node1" presStyleIdx="0" presStyleCnt="7">
        <dgm:presLayoutVars>
          <dgm:bulletEnabled val="1"/>
        </dgm:presLayoutVars>
      </dgm:prSet>
      <dgm:spPr/>
    </dgm:pt>
    <dgm:pt modelId="{CA20A7FA-5587-450A-908B-FA0E974E3645}" type="pres">
      <dgm:prSet presAssocID="{B612530C-F588-471C-872A-F81D4A0AEE2A}" presName="accent_1" presStyleCnt="0"/>
      <dgm:spPr/>
    </dgm:pt>
    <dgm:pt modelId="{C68BFFE0-EE81-403B-9274-94DC34A42E8D}" type="pres">
      <dgm:prSet presAssocID="{B612530C-F588-471C-872A-F81D4A0AEE2A}" presName="accentRepeatNode" presStyleLbl="solidFgAcc1" presStyleIdx="0" presStyleCnt="7" custScaleX="74159" custScaleY="74159" custLinFactNeighborY="782"/>
      <dgm:spPr>
        <a:ln>
          <a:solidFill>
            <a:schemeClr val="tx1">
              <a:lumMod val="85000"/>
              <a:lumOff val="15000"/>
            </a:schemeClr>
          </a:solidFill>
        </a:ln>
      </dgm:spPr>
    </dgm:pt>
    <dgm:pt modelId="{6C4E3191-8E40-E445-8F0D-2620C204708C}" type="pres">
      <dgm:prSet presAssocID="{93ADDA88-4FA8-4FA5-92C2-884F3EA4E99D}" presName="text_2" presStyleLbl="node1" presStyleIdx="1" presStyleCnt="7">
        <dgm:presLayoutVars>
          <dgm:bulletEnabled val="1"/>
        </dgm:presLayoutVars>
      </dgm:prSet>
      <dgm:spPr/>
    </dgm:pt>
    <dgm:pt modelId="{185ACEE6-82E2-A441-B449-EDEC5A9E120A}" type="pres">
      <dgm:prSet presAssocID="{93ADDA88-4FA8-4FA5-92C2-884F3EA4E99D}" presName="accent_2" presStyleCnt="0"/>
      <dgm:spPr/>
    </dgm:pt>
    <dgm:pt modelId="{CFFD7D45-2D84-4FD2-AD4D-4C6279DDBC04}" type="pres">
      <dgm:prSet presAssocID="{93ADDA88-4FA8-4FA5-92C2-884F3EA4E99D}" presName="accentRepeatNode" presStyleLbl="solidFgAcc1" presStyleIdx="1" presStyleCnt="7" custScaleX="74159" custScaleY="74159"/>
      <dgm:spPr>
        <a:ln>
          <a:solidFill>
            <a:schemeClr val="tx1">
              <a:lumMod val="85000"/>
              <a:lumOff val="15000"/>
            </a:schemeClr>
          </a:solidFill>
        </a:ln>
      </dgm:spPr>
    </dgm:pt>
    <dgm:pt modelId="{9EA04C47-0535-6B41-BCF1-625E29E3E8F1}" type="pres">
      <dgm:prSet presAssocID="{9B9D5D01-4C9D-4CA1-8568-E0FB95DFD8AA}" presName="text_3" presStyleLbl="node1" presStyleIdx="2" presStyleCnt="7">
        <dgm:presLayoutVars>
          <dgm:bulletEnabled val="1"/>
        </dgm:presLayoutVars>
      </dgm:prSet>
      <dgm:spPr/>
    </dgm:pt>
    <dgm:pt modelId="{AE48C4A8-36C0-8043-9BB9-DEABF9295102}" type="pres">
      <dgm:prSet presAssocID="{9B9D5D01-4C9D-4CA1-8568-E0FB95DFD8AA}" presName="accent_3" presStyleCnt="0"/>
      <dgm:spPr/>
    </dgm:pt>
    <dgm:pt modelId="{3844673C-503C-49C0-92D2-3BBF992E7089}" type="pres">
      <dgm:prSet presAssocID="{9B9D5D01-4C9D-4CA1-8568-E0FB95DFD8AA}" presName="accentRepeatNode" presStyleLbl="solidFgAcc1" presStyleIdx="2" presStyleCnt="7" custScaleX="74159" custScaleY="74159" custLinFactNeighborY="782"/>
      <dgm:spPr>
        <a:ln>
          <a:solidFill>
            <a:schemeClr val="tx1">
              <a:lumMod val="85000"/>
              <a:lumOff val="15000"/>
            </a:schemeClr>
          </a:solidFill>
        </a:ln>
      </dgm:spPr>
    </dgm:pt>
    <dgm:pt modelId="{7B7096AC-9C70-AD42-8C2E-A5CA023A3239}" type="pres">
      <dgm:prSet presAssocID="{CDF1427A-6555-4A4B-99FE-B9D05A054616}" presName="text_4" presStyleLbl="node1" presStyleIdx="3" presStyleCnt="7" custScaleX="99916" custScaleY="144022">
        <dgm:presLayoutVars>
          <dgm:bulletEnabled val="1"/>
        </dgm:presLayoutVars>
      </dgm:prSet>
      <dgm:spPr/>
    </dgm:pt>
    <dgm:pt modelId="{2542F7DC-7D50-1D4E-BDD3-C634DD2D1A28}" type="pres">
      <dgm:prSet presAssocID="{CDF1427A-6555-4A4B-99FE-B9D05A054616}" presName="accent_4" presStyleCnt="0"/>
      <dgm:spPr/>
    </dgm:pt>
    <dgm:pt modelId="{CDFCCB6F-3B43-4591-8F36-B57A4FABFBE6}" type="pres">
      <dgm:prSet presAssocID="{CDF1427A-6555-4A4B-99FE-B9D05A054616}" presName="accentRepeatNode" presStyleLbl="solidFgAcc1" presStyleIdx="3" presStyleCnt="7" custScaleX="74159" custScaleY="74159" custLinFactNeighborY="0"/>
      <dgm:spPr>
        <a:ln>
          <a:solidFill>
            <a:schemeClr val="tx1">
              <a:lumMod val="85000"/>
              <a:lumOff val="15000"/>
            </a:schemeClr>
          </a:solidFill>
        </a:ln>
      </dgm:spPr>
    </dgm:pt>
    <dgm:pt modelId="{383112B7-00C4-6E42-BCFD-41CF3F0A396B}" type="pres">
      <dgm:prSet presAssocID="{249CA4BB-88A0-104E-A183-7F5A5CF2B31B}" presName="text_5" presStyleLbl="node1" presStyleIdx="4" presStyleCnt="7">
        <dgm:presLayoutVars>
          <dgm:bulletEnabled val="1"/>
        </dgm:presLayoutVars>
      </dgm:prSet>
      <dgm:spPr/>
    </dgm:pt>
    <dgm:pt modelId="{B3ACE5CE-ADE8-1448-9284-80389E2828D6}" type="pres">
      <dgm:prSet presAssocID="{249CA4BB-88A0-104E-A183-7F5A5CF2B31B}" presName="accent_5" presStyleCnt="0"/>
      <dgm:spPr/>
    </dgm:pt>
    <dgm:pt modelId="{3FB2E12B-7167-FE46-8FC9-0020522D1910}" type="pres">
      <dgm:prSet presAssocID="{249CA4BB-88A0-104E-A183-7F5A5CF2B31B}" presName="accentRepeatNode" presStyleLbl="solidFgAcc1" presStyleIdx="4" presStyleCnt="7"/>
      <dgm:spPr/>
    </dgm:pt>
    <dgm:pt modelId="{7C471355-236D-214F-9B68-EFC059767E3C}" type="pres">
      <dgm:prSet presAssocID="{9044FFB5-45CA-3742-B97E-C616B36C96D9}" presName="text_6" presStyleLbl="node1" presStyleIdx="5" presStyleCnt="7">
        <dgm:presLayoutVars>
          <dgm:bulletEnabled val="1"/>
        </dgm:presLayoutVars>
      </dgm:prSet>
      <dgm:spPr/>
    </dgm:pt>
    <dgm:pt modelId="{9FD593BE-C22B-214A-AB79-6B344BF9B907}" type="pres">
      <dgm:prSet presAssocID="{9044FFB5-45CA-3742-B97E-C616B36C96D9}" presName="accent_6" presStyleCnt="0"/>
      <dgm:spPr/>
    </dgm:pt>
    <dgm:pt modelId="{90AE961C-CB09-A240-B631-F4AF651BF841}" type="pres">
      <dgm:prSet presAssocID="{9044FFB5-45CA-3742-B97E-C616B36C96D9}" presName="accentRepeatNode" presStyleLbl="solidFgAcc1" presStyleIdx="5" presStyleCnt="7"/>
      <dgm:spPr/>
    </dgm:pt>
    <dgm:pt modelId="{83B6A122-02FD-6745-8028-BEB790FB49CC}" type="pres">
      <dgm:prSet presAssocID="{F3DA1367-BABE-154C-B702-C6A6C9E4F8D9}" presName="text_7" presStyleLbl="node1" presStyleIdx="6" presStyleCnt="7">
        <dgm:presLayoutVars>
          <dgm:bulletEnabled val="1"/>
        </dgm:presLayoutVars>
      </dgm:prSet>
      <dgm:spPr/>
    </dgm:pt>
    <dgm:pt modelId="{28498A43-91DF-BF4E-A5D7-BAB5A3587874}" type="pres">
      <dgm:prSet presAssocID="{F3DA1367-BABE-154C-B702-C6A6C9E4F8D9}" presName="accent_7" presStyleCnt="0"/>
      <dgm:spPr/>
    </dgm:pt>
    <dgm:pt modelId="{26F9F8F3-F023-A542-9500-87058216CC7B}" type="pres">
      <dgm:prSet presAssocID="{F3DA1367-BABE-154C-B702-C6A6C9E4F8D9}" presName="accentRepeatNode" presStyleLbl="solidFgAcc1" presStyleIdx="6" presStyleCnt="7"/>
      <dgm:spPr/>
    </dgm:pt>
  </dgm:ptLst>
  <dgm:cxnLst>
    <dgm:cxn modelId="{65F25302-29DA-4A73-A0D3-3DB91302E477}" srcId="{2E9CF969-CCCA-4038-A793-63DE35F8D6F9}" destId="{B612530C-F588-471C-872A-F81D4A0AEE2A}" srcOrd="0" destOrd="0" parTransId="{1DF05C2B-B57E-4A04-8F2C-D1E9430CC106}" sibTransId="{68054E5D-41D5-48B0-891E-D831ED340743}"/>
    <dgm:cxn modelId="{3D962305-FEDB-4044-B97D-FACA5953719E}" type="presOf" srcId="{CDF1427A-6555-4A4B-99FE-B9D05A054616}" destId="{7B7096AC-9C70-AD42-8C2E-A5CA023A3239}" srcOrd="0" destOrd="0" presId="urn:microsoft.com/office/officeart/2008/layout/VerticalCurvedList"/>
    <dgm:cxn modelId="{CB5D5B07-327D-7046-A217-7CE0833056C6}" type="presOf" srcId="{9044FFB5-45CA-3742-B97E-C616B36C96D9}" destId="{7C471355-236D-214F-9B68-EFC059767E3C}" srcOrd="0" destOrd="0" presId="urn:microsoft.com/office/officeart/2008/layout/VerticalCurvedList"/>
    <dgm:cxn modelId="{60971523-FA9A-405F-8EE3-1297046C4A4C}" srcId="{2E9CF969-CCCA-4038-A793-63DE35F8D6F9}" destId="{93ADDA88-4FA8-4FA5-92C2-884F3EA4E99D}" srcOrd="1" destOrd="0" parTransId="{1372E722-E5AE-4BAB-A0F1-6C681976CB08}" sibTransId="{B82F473D-89FF-4886-BFFF-47E0A7E14451}"/>
    <dgm:cxn modelId="{F901D926-0059-DE4A-9752-17BF51C775FC}" type="presOf" srcId="{249CA4BB-88A0-104E-A183-7F5A5CF2B31B}" destId="{383112B7-00C4-6E42-BCFD-41CF3F0A396B}" srcOrd="0" destOrd="0" presId="urn:microsoft.com/office/officeart/2008/layout/VerticalCurvedList"/>
    <dgm:cxn modelId="{FC431729-6772-904A-B8F6-92CF5AC0199A}" type="presOf" srcId="{9B9D5D01-4C9D-4CA1-8568-E0FB95DFD8AA}" destId="{9EA04C47-0535-6B41-BCF1-625E29E3E8F1}" srcOrd="0" destOrd="0" presId="urn:microsoft.com/office/officeart/2008/layout/VerticalCurvedList"/>
    <dgm:cxn modelId="{E1A13F38-B689-A34F-893E-8D4F0321495D}" srcId="{2E9CF969-CCCA-4038-A793-63DE35F8D6F9}" destId="{9044FFB5-45CA-3742-B97E-C616B36C96D9}" srcOrd="5" destOrd="0" parTransId="{4AA2496A-BB7B-1A43-BCE5-C4F82EDDC43D}" sibTransId="{EDB62941-B8BD-0D4B-9632-A5901AB4F0A8}"/>
    <dgm:cxn modelId="{28FF6B4A-A77D-4421-B65A-90D6664C8E08}" srcId="{2E9CF969-CCCA-4038-A793-63DE35F8D6F9}" destId="{CDF1427A-6555-4A4B-99FE-B9D05A054616}" srcOrd="3" destOrd="0" parTransId="{F6D00005-4673-4563-98D2-0ED40568C997}" sibTransId="{583D9804-04BA-45E3-8C9D-7A48135DB83E}"/>
    <dgm:cxn modelId="{13D07D61-812E-402D-8A7D-64781351DA58}" type="presOf" srcId="{68054E5D-41D5-48B0-891E-D831ED340743}" destId="{2F4098C1-04A1-466B-BA0F-ABB29000A7F7}" srcOrd="0" destOrd="0" presId="urn:microsoft.com/office/officeart/2008/layout/VerticalCurvedList"/>
    <dgm:cxn modelId="{8305B078-8162-D440-9C12-65A2656B2E7D}" type="presOf" srcId="{F3DA1367-BABE-154C-B702-C6A6C9E4F8D9}" destId="{83B6A122-02FD-6745-8028-BEB790FB49CC}" srcOrd="0" destOrd="0" presId="urn:microsoft.com/office/officeart/2008/layout/VerticalCurvedList"/>
    <dgm:cxn modelId="{3476EBB2-FA51-4FEF-841F-8E7C936DF27F}" srcId="{2E9CF969-CCCA-4038-A793-63DE35F8D6F9}" destId="{9B9D5D01-4C9D-4CA1-8568-E0FB95DFD8AA}" srcOrd="2" destOrd="0" parTransId="{B4BD1DA1-D15B-4C4D-B04E-87768D5C203A}" sibTransId="{83D304B5-D9E7-44DF-96F6-4219DF407351}"/>
    <dgm:cxn modelId="{22B2EDB3-7968-C24E-A3DB-BB5442387B9B}" srcId="{2E9CF969-CCCA-4038-A793-63DE35F8D6F9}" destId="{249CA4BB-88A0-104E-A183-7F5A5CF2B31B}" srcOrd="4" destOrd="0" parTransId="{151FFF91-EEA0-264E-97C0-D117B11ED90A}" sibTransId="{94BD7018-4FA0-FF44-AC84-3BA5CC5CB47A}"/>
    <dgm:cxn modelId="{20F24ED0-BF0F-864A-AB8F-CBC9232F63E3}" type="presOf" srcId="{93ADDA88-4FA8-4FA5-92C2-884F3EA4E99D}" destId="{6C4E3191-8E40-E445-8F0D-2620C204708C}" srcOrd="0" destOrd="0" presId="urn:microsoft.com/office/officeart/2008/layout/VerticalCurvedList"/>
    <dgm:cxn modelId="{C0A831D5-637B-4168-BBF8-B366101E0E03}" type="presOf" srcId="{B612530C-F588-471C-872A-F81D4A0AEE2A}" destId="{73C0F7B5-847E-4FF2-92BA-D0DF5AA66142}" srcOrd="0" destOrd="0" presId="urn:microsoft.com/office/officeart/2008/layout/VerticalCurvedList"/>
    <dgm:cxn modelId="{F88C3FD8-4E9C-5E4E-BADB-3138D178642A}" srcId="{2E9CF969-CCCA-4038-A793-63DE35F8D6F9}" destId="{F3DA1367-BABE-154C-B702-C6A6C9E4F8D9}" srcOrd="6" destOrd="0" parTransId="{40940C54-8478-7449-85FA-CAEDC5A0019E}" sibTransId="{BFE2E1E6-FC48-9947-A1F2-FD77C2852EA2}"/>
    <dgm:cxn modelId="{0C2BF2F6-8D0D-4A88-BA97-43FFD2188278}" type="presOf" srcId="{2E9CF969-CCCA-4038-A793-63DE35F8D6F9}" destId="{156F2FCB-329C-42D1-A091-7EA1058FE72A}" srcOrd="0" destOrd="0" presId="urn:microsoft.com/office/officeart/2008/layout/VerticalCurvedList"/>
    <dgm:cxn modelId="{311FC638-8BB6-410D-BCD9-4C4D6E108476}" type="presParOf" srcId="{156F2FCB-329C-42D1-A091-7EA1058FE72A}" destId="{56580DFA-A1DA-48A4-B973-3FF944522168}" srcOrd="0" destOrd="0" presId="urn:microsoft.com/office/officeart/2008/layout/VerticalCurvedList"/>
    <dgm:cxn modelId="{2F6F25EE-25D7-4E84-813F-B361137C5B80}" type="presParOf" srcId="{56580DFA-A1DA-48A4-B973-3FF944522168}" destId="{1151C713-525F-4962-9E7B-2D7C19B50110}" srcOrd="0" destOrd="0" presId="urn:microsoft.com/office/officeart/2008/layout/VerticalCurvedList"/>
    <dgm:cxn modelId="{7ECD09EF-ED71-4945-83DD-8EE398CACE7F}" type="presParOf" srcId="{1151C713-525F-4962-9E7B-2D7C19B50110}" destId="{A42791BC-95C5-4C95-806F-06F7179EF221}" srcOrd="0" destOrd="0" presId="urn:microsoft.com/office/officeart/2008/layout/VerticalCurvedList"/>
    <dgm:cxn modelId="{E780281A-C820-4419-9A8A-EB28295A2F2A}" type="presParOf" srcId="{1151C713-525F-4962-9E7B-2D7C19B50110}" destId="{2F4098C1-04A1-466B-BA0F-ABB29000A7F7}" srcOrd="1" destOrd="0" presId="urn:microsoft.com/office/officeart/2008/layout/VerticalCurvedList"/>
    <dgm:cxn modelId="{F0D34B9A-9ACE-40C6-8873-7A53A5D75263}" type="presParOf" srcId="{1151C713-525F-4962-9E7B-2D7C19B50110}" destId="{AEFA8DAC-8AD5-4F8B-9BA8-EF029D5C0043}" srcOrd="2" destOrd="0" presId="urn:microsoft.com/office/officeart/2008/layout/VerticalCurvedList"/>
    <dgm:cxn modelId="{2232121F-8564-4BA6-B588-A806B542CE4C}" type="presParOf" srcId="{1151C713-525F-4962-9E7B-2D7C19B50110}" destId="{91997C6B-CBBF-44D4-8899-230E0E5C8789}" srcOrd="3" destOrd="0" presId="urn:microsoft.com/office/officeart/2008/layout/VerticalCurvedList"/>
    <dgm:cxn modelId="{D1B2BACE-D223-494A-A9A3-3E248743B292}" type="presParOf" srcId="{56580DFA-A1DA-48A4-B973-3FF944522168}" destId="{73C0F7B5-847E-4FF2-92BA-D0DF5AA66142}" srcOrd="1" destOrd="0" presId="urn:microsoft.com/office/officeart/2008/layout/VerticalCurvedList"/>
    <dgm:cxn modelId="{735EA399-0AC2-40A1-8A41-2184D6CB6045}" type="presParOf" srcId="{56580DFA-A1DA-48A4-B973-3FF944522168}" destId="{CA20A7FA-5587-450A-908B-FA0E974E3645}" srcOrd="2" destOrd="0" presId="urn:microsoft.com/office/officeart/2008/layout/VerticalCurvedList"/>
    <dgm:cxn modelId="{4EDA74D9-0F51-409B-8F3A-EC7A67959266}" type="presParOf" srcId="{CA20A7FA-5587-450A-908B-FA0E974E3645}" destId="{C68BFFE0-EE81-403B-9274-94DC34A42E8D}" srcOrd="0" destOrd="0" presId="urn:microsoft.com/office/officeart/2008/layout/VerticalCurvedList"/>
    <dgm:cxn modelId="{626D614F-F155-9E41-B709-4015945719A4}" type="presParOf" srcId="{56580DFA-A1DA-48A4-B973-3FF944522168}" destId="{6C4E3191-8E40-E445-8F0D-2620C204708C}" srcOrd="3" destOrd="0" presId="urn:microsoft.com/office/officeart/2008/layout/VerticalCurvedList"/>
    <dgm:cxn modelId="{9FA242C0-1FAB-A74A-A079-C54B93C3137D}" type="presParOf" srcId="{56580DFA-A1DA-48A4-B973-3FF944522168}" destId="{185ACEE6-82E2-A441-B449-EDEC5A9E120A}" srcOrd="4" destOrd="0" presId="urn:microsoft.com/office/officeart/2008/layout/VerticalCurvedList"/>
    <dgm:cxn modelId="{6F816048-1D1E-ED49-BCCA-FBE7231E5CF7}" type="presParOf" srcId="{185ACEE6-82E2-A441-B449-EDEC5A9E120A}" destId="{CFFD7D45-2D84-4FD2-AD4D-4C6279DDBC04}" srcOrd="0" destOrd="0" presId="urn:microsoft.com/office/officeart/2008/layout/VerticalCurvedList"/>
    <dgm:cxn modelId="{FD24F2A5-6EF3-8D4F-AB15-4410EA0F11A8}" type="presParOf" srcId="{56580DFA-A1DA-48A4-B973-3FF944522168}" destId="{9EA04C47-0535-6B41-BCF1-625E29E3E8F1}" srcOrd="5" destOrd="0" presId="urn:microsoft.com/office/officeart/2008/layout/VerticalCurvedList"/>
    <dgm:cxn modelId="{A9D7A03B-4824-1749-BE0D-14A92CEB30D8}" type="presParOf" srcId="{56580DFA-A1DA-48A4-B973-3FF944522168}" destId="{AE48C4A8-36C0-8043-9BB9-DEABF9295102}" srcOrd="6" destOrd="0" presId="urn:microsoft.com/office/officeart/2008/layout/VerticalCurvedList"/>
    <dgm:cxn modelId="{9BD5E287-92EA-2949-B28B-CE88E83B0ECD}" type="presParOf" srcId="{AE48C4A8-36C0-8043-9BB9-DEABF9295102}" destId="{3844673C-503C-49C0-92D2-3BBF992E7089}" srcOrd="0" destOrd="0" presId="urn:microsoft.com/office/officeart/2008/layout/VerticalCurvedList"/>
    <dgm:cxn modelId="{FAEC4A78-03EE-7443-B8BA-62CAA7A8A5BE}" type="presParOf" srcId="{56580DFA-A1DA-48A4-B973-3FF944522168}" destId="{7B7096AC-9C70-AD42-8C2E-A5CA023A3239}" srcOrd="7" destOrd="0" presId="urn:microsoft.com/office/officeart/2008/layout/VerticalCurvedList"/>
    <dgm:cxn modelId="{1FC8DB0D-5891-6F48-9097-C1DDDA16BB9A}" type="presParOf" srcId="{56580DFA-A1DA-48A4-B973-3FF944522168}" destId="{2542F7DC-7D50-1D4E-BDD3-C634DD2D1A28}" srcOrd="8" destOrd="0" presId="urn:microsoft.com/office/officeart/2008/layout/VerticalCurvedList"/>
    <dgm:cxn modelId="{2109BC5C-4175-0444-92F2-81B221B7A5A7}" type="presParOf" srcId="{2542F7DC-7D50-1D4E-BDD3-C634DD2D1A28}" destId="{CDFCCB6F-3B43-4591-8F36-B57A4FABFBE6}" srcOrd="0" destOrd="0" presId="urn:microsoft.com/office/officeart/2008/layout/VerticalCurvedList"/>
    <dgm:cxn modelId="{B66A79FC-B0C1-CF4C-B8D7-681F6A86EBAB}" type="presParOf" srcId="{56580DFA-A1DA-48A4-B973-3FF944522168}" destId="{383112B7-00C4-6E42-BCFD-41CF3F0A396B}" srcOrd="9" destOrd="0" presId="urn:microsoft.com/office/officeart/2008/layout/VerticalCurvedList"/>
    <dgm:cxn modelId="{33EC8129-A227-9B41-8AD9-49A36D922227}" type="presParOf" srcId="{56580DFA-A1DA-48A4-B973-3FF944522168}" destId="{B3ACE5CE-ADE8-1448-9284-80389E2828D6}" srcOrd="10" destOrd="0" presId="urn:microsoft.com/office/officeart/2008/layout/VerticalCurvedList"/>
    <dgm:cxn modelId="{21C13DE9-116E-F849-9DF6-0A24210EAD7D}" type="presParOf" srcId="{B3ACE5CE-ADE8-1448-9284-80389E2828D6}" destId="{3FB2E12B-7167-FE46-8FC9-0020522D1910}" srcOrd="0" destOrd="0" presId="urn:microsoft.com/office/officeart/2008/layout/VerticalCurvedList"/>
    <dgm:cxn modelId="{1BA68E6E-29D0-3A46-A1FB-35250A3A2BFE}" type="presParOf" srcId="{56580DFA-A1DA-48A4-B973-3FF944522168}" destId="{7C471355-236D-214F-9B68-EFC059767E3C}" srcOrd="11" destOrd="0" presId="urn:microsoft.com/office/officeart/2008/layout/VerticalCurvedList"/>
    <dgm:cxn modelId="{4CC791AA-A751-9541-B754-0E86289556B7}" type="presParOf" srcId="{56580DFA-A1DA-48A4-B973-3FF944522168}" destId="{9FD593BE-C22B-214A-AB79-6B344BF9B907}" srcOrd="12" destOrd="0" presId="urn:microsoft.com/office/officeart/2008/layout/VerticalCurvedList"/>
    <dgm:cxn modelId="{C33A6B8B-84FA-7543-BF63-D833EBA4E614}" type="presParOf" srcId="{9FD593BE-C22B-214A-AB79-6B344BF9B907}" destId="{90AE961C-CB09-A240-B631-F4AF651BF841}" srcOrd="0" destOrd="0" presId="urn:microsoft.com/office/officeart/2008/layout/VerticalCurvedList"/>
    <dgm:cxn modelId="{ED6C4E6D-4FB4-C34C-98DE-4E3A2FE15F54}" type="presParOf" srcId="{56580DFA-A1DA-48A4-B973-3FF944522168}" destId="{83B6A122-02FD-6745-8028-BEB790FB49CC}" srcOrd="13" destOrd="0" presId="urn:microsoft.com/office/officeart/2008/layout/VerticalCurvedList"/>
    <dgm:cxn modelId="{532FBD58-399C-FA47-8EA1-3BDC3B77CCFE}" type="presParOf" srcId="{56580DFA-A1DA-48A4-B973-3FF944522168}" destId="{28498A43-91DF-BF4E-A5D7-BAB5A3587874}" srcOrd="14" destOrd="0" presId="urn:microsoft.com/office/officeart/2008/layout/VerticalCurvedList"/>
    <dgm:cxn modelId="{B4B9E135-2BF8-B44B-9A16-0AC54095FB09}" type="presParOf" srcId="{28498A43-91DF-BF4E-A5D7-BAB5A3587874}" destId="{26F9F8F3-F023-A542-9500-87058216CC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098C1-04A1-466B-BA0F-ABB29000A7F7}">
      <dsp:nvSpPr>
        <dsp:cNvPr id="0" name=""/>
        <dsp:cNvSpPr/>
      </dsp:nvSpPr>
      <dsp:spPr>
        <a:xfrm>
          <a:off x="-4659149" y="-714424"/>
          <a:ext cx="5551086" cy="5551086"/>
        </a:xfrm>
        <a:prstGeom prst="blockArc">
          <a:avLst>
            <a:gd name="adj1" fmla="val 18900000"/>
            <a:gd name="adj2" fmla="val 2700000"/>
            <a:gd name="adj3" fmla="val 389"/>
          </a:avLst>
        </a:prstGeom>
        <a:noFill/>
        <a:ln w="635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C0F7B5-847E-4FF2-92BA-D0DF5AA66142}">
      <dsp:nvSpPr>
        <dsp:cNvPr id="0" name=""/>
        <dsp:cNvSpPr/>
      </dsp:nvSpPr>
      <dsp:spPr>
        <a:xfrm>
          <a:off x="289174" y="187396"/>
          <a:ext cx="8825941" cy="3746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36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0" i="0" kern="1200"/>
            <a:t>İlişkisel </a:t>
          </a:r>
          <a:r>
            <a:rPr lang="tr-TR" sz="1800" b="0" i="0" kern="1200" err="1"/>
            <a:t>Veritabanlarına</a:t>
          </a:r>
          <a:r>
            <a:rPr lang="tr-TR" sz="1800" b="0" i="0" kern="1200"/>
            <a:t> Giriş</a:t>
          </a:r>
          <a:endParaRPr lang="tr-TR" sz="1800" kern="1200">
            <a:effectLst/>
            <a:latin typeface="+mn-lt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289174" y="187396"/>
        <a:ext cx="8825941" cy="374628"/>
      </dsp:txXfrm>
    </dsp:sp>
    <dsp:sp modelId="{C68BFFE0-EE81-403B-9274-94DC34A42E8D}">
      <dsp:nvSpPr>
        <dsp:cNvPr id="0" name=""/>
        <dsp:cNvSpPr/>
      </dsp:nvSpPr>
      <dsp:spPr>
        <a:xfrm>
          <a:off x="115536" y="204735"/>
          <a:ext cx="347276" cy="3472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E3191-8E40-E445-8F0D-2620C204708C}">
      <dsp:nvSpPr>
        <dsp:cNvPr id="0" name=""/>
        <dsp:cNvSpPr/>
      </dsp:nvSpPr>
      <dsp:spPr>
        <a:xfrm>
          <a:off x="628435" y="749670"/>
          <a:ext cx="8486681" cy="3746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36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0" i="0" kern="1200"/>
            <a:t>Veri işleme dili - DDL</a:t>
          </a:r>
          <a:endParaRPr lang="tr-TR" sz="1800" b="0" kern="1200">
            <a:solidFill>
              <a:schemeClr val="tx1"/>
            </a:solidFill>
          </a:endParaRPr>
        </a:p>
      </dsp:txBody>
      <dsp:txXfrm>
        <a:off x="628435" y="749670"/>
        <a:ext cx="8486681" cy="374628"/>
      </dsp:txXfrm>
    </dsp:sp>
    <dsp:sp modelId="{CFFD7D45-2D84-4FD2-AD4D-4C6279DDBC04}">
      <dsp:nvSpPr>
        <dsp:cNvPr id="0" name=""/>
        <dsp:cNvSpPr/>
      </dsp:nvSpPr>
      <dsp:spPr>
        <a:xfrm>
          <a:off x="454796" y="763346"/>
          <a:ext cx="347276" cy="3472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04C47-0535-6B41-BCF1-625E29E3E8F1}">
      <dsp:nvSpPr>
        <dsp:cNvPr id="0" name=""/>
        <dsp:cNvSpPr/>
      </dsp:nvSpPr>
      <dsp:spPr>
        <a:xfrm>
          <a:off x="814347" y="1311530"/>
          <a:ext cx="8300768" cy="3746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36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0" kern="1200">
              <a:latin typeface="Calibri" panose="020F0502020204030204" pitchFamily="34" charset="0"/>
              <a:cs typeface="Calibri" panose="020F0502020204030204" pitchFamily="34" charset="0"/>
            </a:rPr>
            <a:t>AGGREGATE FUNCTIONS</a:t>
          </a:r>
          <a:endParaRPr lang="tr-TR" sz="1800" b="0" kern="1200">
            <a:effectLst/>
            <a:latin typeface="+mn-lt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814347" y="1311530"/>
        <a:ext cx="8300768" cy="374628"/>
      </dsp:txXfrm>
    </dsp:sp>
    <dsp:sp modelId="{3844673C-503C-49C0-92D2-3BBF992E7089}">
      <dsp:nvSpPr>
        <dsp:cNvPr id="0" name=""/>
        <dsp:cNvSpPr/>
      </dsp:nvSpPr>
      <dsp:spPr>
        <a:xfrm>
          <a:off x="640709" y="1328869"/>
          <a:ext cx="347276" cy="3472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096AC-9C70-AD42-8C2E-A5CA023A3239}">
      <dsp:nvSpPr>
        <dsp:cNvPr id="0" name=""/>
        <dsp:cNvSpPr/>
      </dsp:nvSpPr>
      <dsp:spPr>
        <a:xfrm>
          <a:off x="877169" y="1791344"/>
          <a:ext cx="8234485" cy="53954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36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0" kern="1200">
              <a:latin typeface="Calibri" panose="020F0502020204030204" pitchFamily="34" charset="0"/>
              <a:cs typeface="Calibri" panose="020F0502020204030204" pitchFamily="34" charset="0"/>
            </a:rPr>
            <a:t>JOINS</a:t>
          </a:r>
          <a:endParaRPr lang="tr-TR" sz="1800" b="0" kern="1200">
            <a:effectLst/>
            <a:latin typeface="+mn-lt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877169" y="1791344"/>
        <a:ext cx="8234485" cy="539548"/>
      </dsp:txXfrm>
    </dsp:sp>
    <dsp:sp modelId="{CDFCCB6F-3B43-4591-8F36-B57A4FABFBE6}">
      <dsp:nvSpPr>
        <dsp:cNvPr id="0" name=""/>
        <dsp:cNvSpPr/>
      </dsp:nvSpPr>
      <dsp:spPr>
        <a:xfrm>
          <a:off x="700069" y="1887480"/>
          <a:ext cx="347276" cy="3472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>
              <a:lumMod val="85000"/>
              <a:lumOff val="1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112B7-00C4-6E42-BCFD-41CF3F0A396B}">
      <dsp:nvSpPr>
        <dsp:cNvPr id="0" name=""/>
        <dsp:cNvSpPr/>
      </dsp:nvSpPr>
      <dsp:spPr>
        <a:xfrm>
          <a:off x="814347" y="2436077"/>
          <a:ext cx="8300768" cy="3746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362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0" i="0" kern="1200" cap="all">
              <a:effectLst/>
              <a:latin typeface="-apple-system"/>
            </a:rPr>
            <a:t>POSTGRESQL VERİ TİPLERİ</a:t>
          </a:r>
          <a:endParaRPr lang="tr-TR" sz="1600" b="0" kern="1200">
            <a:effectLst/>
            <a:latin typeface="+mn-lt"/>
            <a:ea typeface="Times New Roman" panose="02020603050405020304" pitchFamily="18" charset="0"/>
            <a:cs typeface="Arial" panose="020B0604020202020204" pitchFamily="34" charset="0"/>
          </a:endParaRPr>
        </a:p>
      </dsp:txBody>
      <dsp:txXfrm>
        <a:off x="814347" y="2436077"/>
        <a:ext cx="8300768" cy="374628"/>
      </dsp:txXfrm>
    </dsp:sp>
    <dsp:sp modelId="{3FB2E12B-7167-FE46-8FC9-0020522D1910}">
      <dsp:nvSpPr>
        <dsp:cNvPr id="0" name=""/>
        <dsp:cNvSpPr/>
      </dsp:nvSpPr>
      <dsp:spPr>
        <a:xfrm>
          <a:off x="580204" y="2389248"/>
          <a:ext cx="468286" cy="468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71355-236D-214F-9B68-EFC059767E3C}">
      <dsp:nvSpPr>
        <dsp:cNvPr id="0" name=""/>
        <dsp:cNvSpPr/>
      </dsp:nvSpPr>
      <dsp:spPr>
        <a:xfrm>
          <a:off x="628435" y="2997938"/>
          <a:ext cx="8486681" cy="3746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36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0" i="0" kern="1200"/>
            <a:t>DATABASE CONSTRAINTS</a:t>
          </a:r>
        </a:p>
      </dsp:txBody>
      <dsp:txXfrm>
        <a:off x="628435" y="2997938"/>
        <a:ext cx="8486681" cy="374628"/>
      </dsp:txXfrm>
    </dsp:sp>
    <dsp:sp modelId="{90AE961C-CB09-A240-B631-F4AF651BF841}">
      <dsp:nvSpPr>
        <dsp:cNvPr id="0" name=""/>
        <dsp:cNvSpPr/>
      </dsp:nvSpPr>
      <dsp:spPr>
        <a:xfrm>
          <a:off x="394291" y="2951109"/>
          <a:ext cx="468286" cy="468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6A122-02FD-6745-8028-BEB790FB49CC}">
      <dsp:nvSpPr>
        <dsp:cNvPr id="0" name=""/>
        <dsp:cNvSpPr/>
      </dsp:nvSpPr>
      <dsp:spPr>
        <a:xfrm>
          <a:off x="289174" y="3560211"/>
          <a:ext cx="8825941" cy="374628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36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>
              <a:effectLst/>
              <a:latin typeface="+mn-lt"/>
              <a:cs typeface="Arial" panose="020B0604020202020204" pitchFamily="34" charset="0"/>
            </a:rPr>
            <a:t>MANAGING TABLES - DML</a:t>
          </a:r>
        </a:p>
      </dsp:txBody>
      <dsp:txXfrm>
        <a:off x="289174" y="3560211"/>
        <a:ext cx="8825941" cy="374628"/>
      </dsp:txXfrm>
    </dsp:sp>
    <dsp:sp modelId="{26F9F8F3-F023-A542-9500-87058216CC7B}">
      <dsp:nvSpPr>
        <dsp:cNvPr id="0" name=""/>
        <dsp:cNvSpPr/>
      </dsp:nvSpPr>
      <dsp:spPr>
        <a:xfrm>
          <a:off x="55031" y="3513382"/>
          <a:ext cx="468286" cy="468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BBCFA-78B1-43B0-9647-1D9F9EF8CD86}" type="datetimeFigureOut">
              <a:rPr lang="tr-TR" smtClean="0"/>
              <a:t>1.07.2024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E6AB5-D3B5-457F-BF29-F0F1004F912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5491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F3440-64AB-41FA-BA1B-60EB42DB9A5F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05B77-8DC5-4782-8A2C-B720455A5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5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05B77-8DC5-4782-8A2C-B720455A58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34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10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2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actor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'SEAN'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'FAY'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'UMA’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2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2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eaLnBrk="1" hangingPunct="1"/>
            <a:endParaRPr lang="en-US">
              <a:latin typeface="Times New Roman" pitchFamily="18" charset="0"/>
            </a:endParaRPr>
          </a:p>
          <a:p>
            <a:pPr eaLnBrk="1" hangingPunct="1"/>
            <a:endParaRPr lang="en-US">
              <a:latin typeface="Times New Roman" pitchFamily="18" charset="0"/>
            </a:endParaRPr>
          </a:p>
          <a:p>
            <a:pPr eaLnBrk="1" hangingPunct="1"/>
            <a:r>
              <a:rPr lang="en-US">
                <a:latin typeface="Times New Roman" pitchFamily="18" charset="0"/>
              </a:rPr>
              <a:t>select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</a:t>
            </a:r>
            <a:r>
              <a:rPr lang="en-US" err="1">
                <a:latin typeface="Times New Roman" pitchFamily="18" charset="0"/>
              </a:rPr>
              <a:t>first_name</a:t>
            </a:r>
            <a:r>
              <a:rPr lang="en-US">
                <a:latin typeface="Times New Roman" pitchFamily="18" charset="0"/>
              </a:rPr>
              <a:t>,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length(</a:t>
            </a:r>
            <a:r>
              <a:rPr lang="en-US" err="1">
                <a:latin typeface="Times New Roman" pitchFamily="18" charset="0"/>
              </a:rPr>
              <a:t>first_name</a:t>
            </a:r>
            <a:r>
              <a:rPr lang="en-US">
                <a:latin typeface="Times New Roman" pitchFamily="18" charset="0"/>
              </a:rPr>
              <a:t>) as </a:t>
            </a:r>
            <a:r>
              <a:rPr lang="en-US" err="1">
                <a:latin typeface="Times New Roman" pitchFamily="18" charset="0"/>
              </a:rPr>
              <a:t>isim_uzunlugu</a:t>
            </a:r>
            <a:endParaRPr lang="en-US">
              <a:latin typeface="Times New Roman" pitchFamily="18" charset="0"/>
            </a:endParaRPr>
          </a:p>
          <a:p>
            <a:pPr eaLnBrk="1" hangingPunct="1"/>
            <a:r>
              <a:rPr lang="en-US">
                <a:latin typeface="Times New Roman" pitchFamily="18" charset="0"/>
              </a:rPr>
              <a:t>from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customer 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where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</a:t>
            </a:r>
            <a:r>
              <a:rPr lang="en-US" err="1">
                <a:latin typeface="Times New Roman" pitchFamily="18" charset="0"/>
              </a:rPr>
              <a:t>first_name</a:t>
            </a:r>
            <a:r>
              <a:rPr lang="en-US">
                <a:latin typeface="Times New Roman" pitchFamily="18" charset="0"/>
              </a:rPr>
              <a:t> like 'A%' and length(</a:t>
            </a:r>
            <a:r>
              <a:rPr lang="en-US" err="1">
                <a:latin typeface="Times New Roman" pitchFamily="18" charset="0"/>
              </a:rPr>
              <a:t>first_name</a:t>
            </a:r>
            <a:r>
              <a:rPr lang="en-US">
                <a:latin typeface="Times New Roman" pitchFamily="18" charset="0"/>
              </a:rPr>
              <a:t>) between 3 and 5 order by  length(</a:t>
            </a:r>
            <a:r>
              <a:rPr lang="en-US" err="1">
                <a:latin typeface="Times New Roman" pitchFamily="18" charset="0"/>
              </a:rPr>
              <a:t>first_name</a:t>
            </a:r>
            <a:r>
              <a:rPr lang="en-US">
                <a:latin typeface="Times New Roman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70436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11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pitchFamily="18" charset="0"/>
              </a:rPr>
              <a:t>select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</a:t>
            </a:r>
            <a:r>
              <a:rPr lang="en-US" err="1">
                <a:latin typeface="Times New Roman" pitchFamily="18" charset="0"/>
              </a:rPr>
              <a:t>customer_id</a:t>
            </a:r>
            <a:r>
              <a:rPr lang="en-US">
                <a:latin typeface="Times New Roman" pitchFamily="18" charset="0"/>
              </a:rPr>
              <a:t>,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</a:t>
            </a:r>
            <a:r>
              <a:rPr lang="en-US" err="1">
                <a:latin typeface="Times New Roman" pitchFamily="18" charset="0"/>
              </a:rPr>
              <a:t>rental_id</a:t>
            </a:r>
            <a:r>
              <a:rPr lang="en-US">
                <a:latin typeface="Times New Roman" pitchFamily="18" charset="0"/>
              </a:rPr>
              <a:t> ,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</a:t>
            </a:r>
            <a:r>
              <a:rPr lang="en-US" err="1">
                <a:latin typeface="Times New Roman" pitchFamily="18" charset="0"/>
              </a:rPr>
              <a:t>rental_date</a:t>
            </a:r>
            <a:endParaRPr lang="en-US">
              <a:latin typeface="Times New Roman" pitchFamily="18" charset="0"/>
            </a:endParaRPr>
          </a:p>
          <a:p>
            <a:pPr eaLnBrk="1" hangingPunct="1"/>
            <a:r>
              <a:rPr lang="en-US">
                <a:latin typeface="Times New Roman" pitchFamily="18" charset="0"/>
              </a:rPr>
              <a:t>from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rental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where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cast(</a:t>
            </a:r>
            <a:r>
              <a:rPr lang="en-US" err="1">
                <a:latin typeface="Times New Roman" pitchFamily="18" charset="0"/>
              </a:rPr>
              <a:t>rental_date</a:t>
            </a:r>
            <a:r>
              <a:rPr lang="en-US">
                <a:latin typeface="Times New Roman" pitchFamily="18" charset="0"/>
              </a:rPr>
              <a:t> as DATE) = '2022-08-21'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and </a:t>
            </a:r>
            <a:r>
              <a:rPr lang="en-US" err="1">
                <a:latin typeface="Times New Roman" pitchFamily="18" charset="0"/>
              </a:rPr>
              <a:t>customer_id</a:t>
            </a:r>
            <a:r>
              <a:rPr lang="en-US">
                <a:latin typeface="Times New Roman" pitchFamily="18" charset="0"/>
              </a:rPr>
              <a:t> in (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select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	</a:t>
            </a:r>
            <a:r>
              <a:rPr lang="en-US" err="1">
                <a:latin typeface="Times New Roman" pitchFamily="18" charset="0"/>
              </a:rPr>
              <a:t>customer_id</a:t>
            </a:r>
            <a:endParaRPr lang="en-US">
              <a:latin typeface="Times New Roman" pitchFamily="18" charset="0"/>
            </a:endParaRPr>
          </a:p>
          <a:p>
            <a:pPr eaLnBrk="1" hangingPunct="1"/>
            <a:r>
              <a:rPr lang="en-US">
                <a:latin typeface="Times New Roman" pitchFamily="18" charset="0"/>
              </a:rPr>
              <a:t>	from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	customer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where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	</a:t>
            </a:r>
            <a:r>
              <a:rPr lang="en-US" err="1">
                <a:latin typeface="Times New Roman" pitchFamily="18" charset="0"/>
              </a:rPr>
              <a:t>first_name</a:t>
            </a:r>
            <a:r>
              <a:rPr lang="en-US">
                <a:latin typeface="Times New Roman" pitchFamily="18" charset="0"/>
              </a:rPr>
              <a:t> in ('JON', 'MICHELLE'))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order by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</a:t>
            </a:r>
            <a:r>
              <a:rPr lang="en-US" err="1">
                <a:latin typeface="Times New Roman" pitchFamily="18" charset="0"/>
              </a:rPr>
              <a:t>customer_id</a:t>
            </a:r>
            <a:r>
              <a:rPr lang="en-US">
                <a:latin typeface="Times New Roman" pitchFamily="18" charset="0"/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3417615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12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pitchFamily="18" charset="0"/>
              </a:rPr>
              <a:t>SELECT distinct on (length) length, title 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FROM film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WHERE length IN (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    SELECT DISTINCT length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    FROM film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    ORDER BY length DESC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    LIMIT 5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)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ORDER BY length desc 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LIMIT 1 offset 2;</a:t>
            </a:r>
          </a:p>
        </p:txBody>
      </p:sp>
    </p:spTree>
    <p:extLst>
      <p:ext uri="{BB962C8B-B14F-4D97-AF65-F5344CB8AC3E}">
        <p14:creationId xmlns:p14="http://schemas.microsoft.com/office/powerpoint/2010/main" val="330008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13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%,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sıfır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veya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daha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fazla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karakterden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oluşan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herhangi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diziyle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eşleşir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_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herhangi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tek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karakterle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eşleşir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ILIKE </a:t>
            </a:r>
            <a:r>
              <a:rPr lang="en-US" b="1" i="0">
                <a:solidFill>
                  <a:srgbClr val="212529"/>
                </a:solidFill>
                <a:effectLst/>
                <a:latin typeface="Wotfard"/>
              </a:rPr>
              <a:t>case-insensitive</a:t>
            </a:r>
            <a:endParaRPr lang="en-US" sz="12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b="1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pPr eaLnBrk="1" hangingPunct="1"/>
            <a:r>
              <a:rPr lang="en-US">
                <a:latin typeface="Times New Roman" pitchFamily="18" charset="0"/>
              </a:rPr>
              <a:t>select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*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from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payment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where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</a:t>
            </a:r>
            <a:r>
              <a:rPr lang="en-US" err="1">
                <a:latin typeface="Times New Roman" pitchFamily="18" charset="0"/>
              </a:rPr>
              <a:t>payment_date</a:t>
            </a:r>
            <a:r>
              <a:rPr lang="en-US">
                <a:latin typeface="Times New Roman" pitchFamily="18" charset="0"/>
              </a:rPr>
              <a:t> between 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'2022-01-01'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and '2022-03-01'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and </a:t>
            </a:r>
            <a:r>
              <a:rPr lang="en-US" err="1">
                <a:latin typeface="Times New Roman" pitchFamily="18" charset="0"/>
              </a:rPr>
              <a:t>customer_id</a:t>
            </a:r>
            <a:r>
              <a:rPr lang="en-US">
                <a:latin typeface="Times New Roman" pitchFamily="18" charset="0"/>
              </a:rPr>
              <a:t> in (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select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	</a:t>
            </a:r>
            <a:r>
              <a:rPr lang="en-US" err="1">
                <a:latin typeface="Times New Roman" pitchFamily="18" charset="0"/>
              </a:rPr>
              <a:t>customer_id</a:t>
            </a:r>
            <a:endParaRPr lang="en-US">
              <a:latin typeface="Times New Roman" pitchFamily="18" charset="0"/>
            </a:endParaRPr>
          </a:p>
          <a:p>
            <a:pPr eaLnBrk="1" hangingPunct="1"/>
            <a:r>
              <a:rPr lang="en-US">
                <a:latin typeface="Times New Roman" pitchFamily="18" charset="0"/>
              </a:rPr>
              <a:t>	from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	customer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where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	</a:t>
            </a:r>
            <a:r>
              <a:rPr lang="en-US" err="1">
                <a:latin typeface="Times New Roman" pitchFamily="18" charset="0"/>
              </a:rPr>
              <a:t>first_name</a:t>
            </a:r>
            <a:r>
              <a:rPr lang="en-US">
                <a:latin typeface="Times New Roman" pitchFamily="18" charset="0"/>
              </a:rPr>
              <a:t> like '_ERT%')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order by</a:t>
            </a:r>
          </a:p>
          <a:p>
            <a:pPr eaLnBrk="1" hangingPunct="1"/>
            <a:r>
              <a:rPr lang="en-US">
                <a:latin typeface="Times New Roman" pitchFamily="18" charset="0"/>
              </a:rPr>
              <a:t>	</a:t>
            </a:r>
            <a:r>
              <a:rPr lang="en-US" err="1">
                <a:latin typeface="Times New Roman" pitchFamily="18" charset="0"/>
              </a:rPr>
              <a:t>customer_id</a:t>
            </a:r>
            <a:r>
              <a:rPr lang="en-US">
                <a:latin typeface="Times New Roman" pitchFamily="18" charset="0"/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2270276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15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36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16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304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17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1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18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staff_id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(amount)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staff_id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en-US" sz="18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564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19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store_id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having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&gt; </a:t>
            </a:r>
            <a:r>
              <a:rPr lang="en-US" sz="180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n-US" sz="18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228600" indent="-228600" eaLnBrk="1" hangingPunct="1">
              <a:buAutoNum type="arabicPeriod"/>
            </a:pPr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31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20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>
              <a:buAutoNum type="arabicPeriod"/>
            </a:pPr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2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05B77-8DC5-4782-8A2C-B720455A58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9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05B77-8DC5-4782-8A2C-B720455A58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5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22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860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23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796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24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424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25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3069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26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customer.customer_id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last_name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payment_date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INNER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payment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payment.customer_id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customer.customer_id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payment_date</a:t>
            </a:r>
            <a:r>
              <a:rPr lang="en-US" sz="18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eaLnBrk="1" hangingPunct="1"/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652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27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47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28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32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29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219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30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4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05B77-8DC5-4782-8A2C-B720455A58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04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31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96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32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</a:rPr>
              <a:t>SELECT</a:t>
            </a:r>
          </a:p>
          <a:p>
            <a:pPr eaLnBrk="1" hangingPunct="1"/>
            <a:r>
              <a:rPr lang="en-US" dirty="0" err="1">
                <a:latin typeface="Times New Roman" pitchFamily="18" charset="0"/>
              </a:rPr>
              <a:t>customer.customer_id</a:t>
            </a:r>
            <a:r>
              <a:rPr lang="en-US" dirty="0">
                <a:latin typeface="Times New Roman" pitchFamily="18" charset="0"/>
              </a:rPr>
              <a:t>,</a:t>
            </a:r>
          </a:p>
          <a:p>
            <a:pPr eaLnBrk="1" hangingPunct="1"/>
            <a:r>
              <a:rPr lang="en-US" dirty="0" err="1">
                <a:latin typeface="Times New Roman" pitchFamily="18" charset="0"/>
              </a:rPr>
              <a:t>first_name</a:t>
            </a:r>
            <a:r>
              <a:rPr lang="en-US" dirty="0">
                <a:latin typeface="Times New Roman" pitchFamily="18" charset="0"/>
              </a:rPr>
              <a:t>,</a:t>
            </a:r>
          </a:p>
          <a:p>
            <a:pPr eaLnBrk="1" hangingPunct="1"/>
            <a:r>
              <a:rPr lang="en-US" dirty="0" err="1">
                <a:latin typeface="Times New Roman" pitchFamily="18" charset="0"/>
              </a:rPr>
              <a:t>last_name</a:t>
            </a:r>
            <a:r>
              <a:rPr lang="en-US" dirty="0">
                <a:latin typeface="Times New Roman" pitchFamily="18" charset="0"/>
              </a:rPr>
              <a:t>,</a:t>
            </a:r>
          </a:p>
          <a:p>
            <a:pPr eaLnBrk="1" hangingPunct="1"/>
            <a:r>
              <a:rPr lang="en-US" dirty="0">
                <a:latin typeface="Times New Roman" pitchFamily="18" charset="0"/>
              </a:rPr>
              <a:t>amount,</a:t>
            </a:r>
          </a:p>
          <a:p>
            <a:pPr eaLnBrk="1" hangingPunct="1"/>
            <a:r>
              <a:rPr lang="en-US" dirty="0" err="1">
                <a:latin typeface="Times New Roman" pitchFamily="18" charset="0"/>
              </a:rPr>
              <a:t>payment_date</a:t>
            </a:r>
            <a:endParaRPr lang="en-US" dirty="0">
              <a:latin typeface="Times New Roman" pitchFamily="18" charset="0"/>
            </a:endParaRPr>
          </a:p>
          <a:p>
            <a:pPr eaLnBrk="1" hangingPunct="1"/>
            <a:r>
              <a:rPr lang="en-US" dirty="0">
                <a:latin typeface="Times New Roman" pitchFamily="18" charset="0"/>
              </a:rPr>
              <a:t>FROM</a:t>
            </a:r>
          </a:p>
          <a:p>
            <a:pPr eaLnBrk="1" hangingPunct="1"/>
            <a:r>
              <a:rPr lang="en-US" dirty="0">
                <a:latin typeface="Times New Roman" pitchFamily="18" charset="0"/>
              </a:rPr>
              <a:t>customer</a:t>
            </a:r>
          </a:p>
          <a:p>
            <a:pPr eaLnBrk="1" hangingPunct="1"/>
            <a:r>
              <a:rPr lang="en-US" dirty="0">
                <a:latin typeface="Times New Roman" pitchFamily="18" charset="0"/>
              </a:rPr>
              <a:t>right join payment </a:t>
            </a:r>
          </a:p>
          <a:p>
            <a:pPr eaLnBrk="1" hangingPunct="1"/>
            <a:r>
              <a:rPr lang="en-US" dirty="0">
                <a:latin typeface="Times New Roman" pitchFamily="18" charset="0"/>
              </a:rPr>
              <a:t>ON </a:t>
            </a:r>
            <a:r>
              <a:rPr lang="en-US" dirty="0" err="1">
                <a:latin typeface="Times New Roman" pitchFamily="18" charset="0"/>
              </a:rPr>
              <a:t>payment.customer_id</a:t>
            </a:r>
            <a:r>
              <a:rPr lang="en-US" dirty="0">
                <a:latin typeface="Times New Roman" pitchFamily="18" charset="0"/>
              </a:rPr>
              <a:t> = </a:t>
            </a:r>
            <a:r>
              <a:rPr lang="en-US" dirty="0" err="1">
                <a:latin typeface="Times New Roman" pitchFamily="18" charset="0"/>
              </a:rPr>
              <a:t>customer.customer_id</a:t>
            </a:r>
            <a:endParaRPr lang="en-US" dirty="0">
              <a:latin typeface="Times New Roman" pitchFamily="18" charset="0"/>
            </a:endParaRPr>
          </a:p>
          <a:p>
            <a:pPr eaLnBrk="1" hangingPunct="1"/>
            <a:r>
              <a:rPr lang="en-US" dirty="0">
                <a:latin typeface="Times New Roman" pitchFamily="18" charset="0"/>
              </a:rPr>
              <a:t>ORDER BY amount desc ;</a:t>
            </a:r>
          </a:p>
        </p:txBody>
      </p:sp>
    </p:spTree>
    <p:extLst>
      <p:ext uri="{BB962C8B-B14F-4D97-AF65-F5344CB8AC3E}">
        <p14:creationId xmlns:p14="http://schemas.microsoft.com/office/powerpoint/2010/main" val="2541200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33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363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34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82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35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31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36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tr-T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Sonuç kümesi, bir departmana ait her çalışanı ve bir çalışanı olan her departmanı içerir. </a:t>
            </a:r>
          </a:p>
          <a:p>
            <a:r>
              <a:rPr lang="tr-T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Ayrıca, bir departmana bağlı olmayan her çalışanı ve bir çalışanı olmayan her departmanı içerir.</a:t>
            </a:r>
            <a:endParaRPr lang="tr-TR" sz="1200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192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37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4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38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507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39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0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40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63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4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err="1"/>
              <a:t>Benzersizlik</a:t>
            </a:r>
            <a:r>
              <a:rPr lang="en-US" b="1"/>
              <a:t>, </a:t>
            </a:r>
            <a:r>
              <a:rPr lang="en-US" b="1" err="1"/>
              <a:t>Performans</a:t>
            </a:r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309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41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284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42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723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44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904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45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0646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46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070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47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8314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48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6049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50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accounts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serial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 </a:t>
            </a:r>
            <a:r>
              <a:rPr lang="tr-TR" sz="120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)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b="1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 </a:t>
            </a:r>
            <a:r>
              <a:rPr lang="tr-TR" sz="120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)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email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 </a:t>
            </a:r>
            <a:r>
              <a:rPr lang="tr-TR" sz="120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)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created_on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TIMESTAMP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last_login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TIMESTAMP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200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roles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role_id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serial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role_name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20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account_roles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role_id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grant_date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TIMESTAMP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role_id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FOREIGN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role_id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REFERENCES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roles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role_id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FOREIGN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REFERENCES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accounts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tr-TR" sz="12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eaLnBrk="1" hangingPunct="1"/>
            <a:endParaRPr 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7754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51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195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52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3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5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9294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53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500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54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784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55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tr-TR" b="0" i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668502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56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8411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57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0586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58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568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60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1876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61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424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62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1939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63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01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tr-TR" sz="12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2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Concatenation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|| 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 '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|| 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2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Operator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birlestirilmis_metin</a:t>
            </a:r>
            <a:r>
              <a:rPr lang="tr-TR" sz="12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tr-TR" sz="12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tr-TR" sz="12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/>
              <a:t>SELECT </a:t>
            </a:r>
            <a:r>
              <a:rPr lang="en-US" err="1"/>
              <a:t>c.customer_name</a:t>
            </a:r>
            <a:r>
              <a:rPr lang="en-US"/>
              <a:t>, </a:t>
            </a:r>
            <a:r>
              <a:rPr lang="en-US" err="1"/>
              <a:t>o.order_date</a:t>
            </a:r>
            <a:r>
              <a:rPr lang="en-US"/>
              <a:t> FROM customers AS c JOIN orders AS o ON </a:t>
            </a:r>
            <a:r>
              <a:rPr lang="en-US" err="1"/>
              <a:t>c.customer_id</a:t>
            </a:r>
            <a:r>
              <a:rPr lang="en-US"/>
              <a:t> = </a:t>
            </a:r>
            <a:r>
              <a:rPr lang="en-US" err="1"/>
              <a:t>o.customer_id</a:t>
            </a:r>
            <a:r>
              <a:rPr lang="en-US"/>
              <a:t>;</a:t>
            </a:r>
            <a:endParaRPr lang="tr-TR" sz="12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tr-TR" sz="12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tr-TR" sz="12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tr-TR" sz="12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tr-TR" sz="12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tr-TR" sz="12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tr-TR" sz="12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tr-TR" sz="12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endParaRPr lang="tr-TR" sz="12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|| </a:t>
            </a:r>
            <a:r>
              <a:rPr lang="en-US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 '</a:t>
            </a: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|| </a:t>
            </a:r>
            <a:r>
              <a:rPr lang="en-US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last_name</a:t>
            </a: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isim_soyisim</a:t>
            </a: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email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endParaRPr lang="en-US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</a:t>
            </a:r>
            <a:r>
              <a:rPr lang="en-US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034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64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1626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65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5744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66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6440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67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362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68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43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69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2515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05B77-8DC5-4782-8A2C-B720455A580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2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7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21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8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distinct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bcolor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distinct_demo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bcolor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2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2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distinct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bcolor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bcolor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,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fcolor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distinct_demo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bcolor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fcolor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>
              <a:latin typeface="Times New Roman" pitchFamily="18" charset="0"/>
            </a:endParaRPr>
          </a:p>
          <a:p>
            <a:pPr eaLnBrk="1" hangingPunct="1"/>
            <a:endParaRPr lang="en-US">
              <a:latin typeface="Times New Roman" pitchFamily="18" charset="0"/>
            </a:endParaRPr>
          </a:p>
          <a:p>
            <a:pPr eaLnBrk="1" hangingPunct="1"/>
            <a:endParaRPr lang="en-US">
              <a:latin typeface="Times New Roman" pitchFamily="18" charset="0"/>
            </a:endParaRPr>
          </a:p>
          <a:p>
            <a:pPr eaLnBrk="1" hangingPunct="1"/>
            <a:endParaRPr lang="en-US">
              <a:latin typeface="Times New Roman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en-US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distinct</a:t>
            </a: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on</a:t>
            </a:r>
            <a:endParaRPr lang="en-US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country_id</a:t>
            </a: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country_id</a:t>
            </a: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endParaRPr lang="en-US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city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endParaRPr lang="en-US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country_id</a:t>
            </a: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asc</a:t>
            </a: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city </a:t>
            </a:r>
            <a:r>
              <a:rPr lang="en-US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en-US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224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1E39-B9A5-462A-B5A4-637BFBF9346C}" type="slidenum">
              <a:rPr lang="en-US" smtClean="0">
                <a:latin typeface="Times New Roman" pitchFamily="18" charset="0"/>
              </a:rPr>
              <a:pPr/>
              <a:t>9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07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169368-ADCA-6D43-3D8C-48FCED3A8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F0534AD-B4D0-6E62-1969-E22D6678E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B9578B8-DBE7-81A2-81AB-E228C3724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5F96F4A-479D-054F-159A-26841F8A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3EC5BFF-AEB2-D3DB-DC54-01B75ADF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7F22B9-03D5-4FBA-7442-E7205799B5A4}"/>
              </a:ext>
            </a:extLst>
          </p:cNvPr>
          <p:cNvSpPr/>
          <p:nvPr userDrawn="1"/>
        </p:nvSpPr>
        <p:spPr>
          <a:xfrm>
            <a:off x="0" y="94786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E30613"/>
              </a:solidFill>
            </a:endParaRPr>
          </a:p>
        </p:txBody>
      </p:sp>
      <p:pic>
        <p:nvPicPr>
          <p:cNvPr id="8" name="Picture 8" descr="A picture containing text, transport, balloon, sign&#10;&#10;Description automatically generated">
            <a:extLst>
              <a:ext uri="{FF2B5EF4-FFF2-40B4-BE49-F238E27FC236}">
                <a16:creationId xmlns:a16="http://schemas.microsoft.com/office/drawing/2014/main" id="{97C1A70D-6A93-E976-F44A-7D8E8A7BB3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8025" y="2097024"/>
            <a:ext cx="4783974" cy="476097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E5592EF7-3FE9-7067-B6D9-8D26B1BAF32F}"/>
              </a:ext>
            </a:extLst>
          </p:cNvPr>
          <p:cNvSpPr txBox="1"/>
          <p:nvPr userDrawn="1"/>
        </p:nvSpPr>
        <p:spPr>
          <a:xfrm>
            <a:off x="302242" y="6187471"/>
            <a:ext cx="2325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bilgem.tubitak.gov.tr</a:t>
            </a:r>
            <a:endParaRPr lang="en-GB" sz="11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A97B805A-4AE1-3D42-D65D-A604B72867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29" y="4998593"/>
            <a:ext cx="1938578" cy="11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0521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F01EE1-2001-8440-9D7D-AE30E563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4235DA4-B9CA-91A5-CFE3-BF69DCC8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D2A59C-7C2D-19C4-4B1A-1B021D9B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6051171-DCFB-EA33-869D-BD5A72F0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7A283B0-8376-C413-3674-D10142644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3609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D821540-2B9B-2BC0-8F6E-4AC77E070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EAF8D9A-32AD-3982-FEF4-173BDA0B3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6399E5E-D27C-A802-E3F4-9DCA53CA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06F5579-C119-C9E6-7B2A-28C6CCA8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F82B413-FD34-3FB7-1F3F-29585AD2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16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ayt Numarası Yer Tutucusu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15DB44-0F68-DE4E-A5E7-48D2D94C2503}"/>
              </a:ext>
            </a:extLst>
          </p:cNvPr>
          <p:cNvCxnSpPr>
            <a:cxnSpLocks/>
          </p:cNvCxnSpPr>
          <p:nvPr userDrawn="1"/>
        </p:nvCxnSpPr>
        <p:spPr>
          <a:xfrm>
            <a:off x="768626" y="659109"/>
            <a:ext cx="109833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344D24E-E34B-084C-9050-CE8C326078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412" y="160401"/>
            <a:ext cx="382560" cy="3807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E598C8-5C2F-924F-A63F-EE9D1098A86D}"/>
              </a:ext>
            </a:extLst>
          </p:cNvPr>
          <p:cNvSpPr txBox="1"/>
          <p:nvPr userDrawn="1"/>
        </p:nvSpPr>
        <p:spPr>
          <a:xfrm>
            <a:off x="643972" y="251884"/>
            <a:ext cx="10743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000000"/>
                </a:solidFill>
                <a:latin typeface="Gotham Medium" panose="02000604030000020004" pitchFamily="2" charset="0"/>
              </a:rPr>
              <a:t>TÜBİTAK BİLGEM </a:t>
            </a:r>
            <a:r>
              <a:rPr lang="en-GB" sz="1200">
                <a:solidFill>
                  <a:srgbClr val="000000"/>
                </a:solidFill>
                <a:latin typeface="Gotham Book" panose="02000604040000020004" pitchFamily="2" charset="0"/>
              </a:rPr>
              <a:t>| BİLİŞİM VE BİLGİ GÜVENLİĞİ İLERİ TEKNOLOJİLER ARAŞTIRMA MERKEZİ </a:t>
            </a:r>
            <a:r>
              <a:rPr lang="tr-TR" sz="1200">
                <a:solidFill>
                  <a:srgbClr val="000000"/>
                </a:solidFill>
                <a:latin typeface="Gotham Book" panose="02000604040000020004" pitchFamily="2" charset="0"/>
              </a:rPr>
              <a:t>(2023)</a:t>
            </a:r>
            <a:endParaRPr lang="en-GB" sz="1200">
              <a:solidFill>
                <a:srgbClr val="000000"/>
              </a:solidFill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697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ayt Numarası Yer Tutucusu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15DB44-0F68-DE4E-A5E7-48D2D94C2503}"/>
              </a:ext>
            </a:extLst>
          </p:cNvPr>
          <p:cNvCxnSpPr>
            <a:cxnSpLocks/>
          </p:cNvCxnSpPr>
          <p:nvPr userDrawn="1"/>
        </p:nvCxnSpPr>
        <p:spPr>
          <a:xfrm>
            <a:off x="768626" y="659109"/>
            <a:ext cx="1098338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344D24E-E34B-084C-9050-CE8C326078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412" y="160401"/>
            <a:ext cx="382560" cy="3807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E598C8-5C2F-924F-A63F-EE9D1098A86D}"/>
              </a:ext>
            </a:extLst>
          </p:cNvPr>
          <p:cNvSpPr txBox="1"/>
          <p:nvPr userDrawn="1"/>
        </p:nvSpPr>
        <p:spPr>
          <a:xfrm>
            <a:off x="643972" y="251884"/>
            <a:ext cx="10743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000000"/>
                </a:solidFill>
                <a:latin typeface="Gotham Medium" panose="02000604030000020004" pitchFamily="2" charset="0"/>
              </a:rPr>
              <a:t>TÜBİTAK BİLGEM </a:t>
            </a:r>
            <a:r>
              <a:rPr lang="en-GB" sz="1200">
                <a:solidFill>
                  <a:srgbClr val="000000"/>
                </a:solidFill>
                <a:latin typeface="Gotham Book" panose="02000604040000020004" pitchFamily="2" charset="0"/>
              </a:rPr>
              <a:t>| BİLİŞİM VE BİLGİ GÜVENLİĞİ İLERİ TEKNOLOJİLER ARAŞTIRMA MERKEZİ </a:t>
            </a:r>
            <a:r>
              <a:rPr lang="tr-TR" sz="1200">
                <a:solidFill>
                  <a:srgbClr val="000000"/>
                </a:solidFill>
                <a:latin typeface="Gotham Book" panose="02000604040000020004" pitchFamily="2" charset="0"/>
              </a:rPr>
              <a:t>(YIL)</a:t>
            </a:r>
            <a:endParaRPr lang="en-GB" sz="1200">
              <a:solidFill>
                <a:srgbClr val="000000"/>
              </a:solidFill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618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2454C5-447C-7C49-B702-A8D8F2148E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1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1">
                  <a:lumMod val="50000"/>
                  <a:lumOff val="50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rgbClr val="E30613"/>
              </a:solidFill>
            </a:endParaRPr>
          </a:p>
        </p:txBody>
      </p:sp>
      <p:pic>
        <p:nvPicPr>
          <p:cNvPr id="9" name="Picture 8" descr="A picture containing text, transport, balloon, sign&#10;&#10;Description automatically generated">
            <a:extLst>
              <a:ext uri="{FF2B5EF4-FFF2-40B4-BE49-F238E27FC236}">
                <a16:creationId xmlns:a16="http://schemas.microsoft.com/office/drawing/2014/main" id="{066B8B58-FD96-C044-823E-D53B3A9D8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3273" y="2928257"/>
            <a:ext cx="3948726" cy="39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1174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2452D8-3A0A-BBC4-AE61-FCC847F1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DC8C63-1FEF-8169-147C-AE30D16E1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F4C7C7-9BE1-863F-891B-A3CA0979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0A8C058-7BDD-8F16-9C8E-E2144792B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4E1316-1F8C-B698-EE17-946B84A5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861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F711EA-C6ED-160D-5E1B-BCB16728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71F73C4-C396-89CB-9517-9CDF2ECA9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C008C9-AE33-34F2-1A93-7347FD92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9012219-DD1D-132C-6C87-243325A7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EDDFA0-3C9C-42D7-0A73-D7DB9148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781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275E85-B26C-65BB-7696-4700E370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40A9E5-CC57-3232-404A-3DCB6404A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A0324E8-712C-C932-8C35-913537F4B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1761EF4-EE6A-F056-9C9E-3B6E0E38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C89C2FE-1214-0EA3-A0D6-44E17673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9208812-2609-E52C-F4D9-0271927F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9036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582D29-D3EF-A6EC-D5FF-AF16E971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E54D92F-BC81-336C-77BB-28F9875B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C084BB1-3C87-4545-AABE-B8C317CFE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C2D1263-2166-913A-A88B-984316564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B8A1BF6-D6B7-03A9-448A-AB5FFFDC6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68D0CB4B-48CB-AE68-8A30-433FA959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62C7B8A9-328F-DCDD-3B21-B35B9EE7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9AF02FC-D995-F79F-368C-D13EE0AE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5570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5E9DD5-8AF3-F56C-10EC-E2AFDD03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8403105-19FD-5742-343D-F2AD3906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6993B66-5242-9079-50E9-71D255BA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F6AF46F-DC0C-B0EB-9187-86C533610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0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CFC68A9-349D-E215-CE11-8C6A8320C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A0F4B49-AE14-12E4-DE9B-4F5F03E5D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BEDBB3F-D839-F284-CB81-E20D84BB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4253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E021BA-AA8C-CD4C-1BE2-45597021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842398-35BE-DAE7-AFFB-2863E4C1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3F825FE-ECE1-47A3-2830-A1197856A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843A28C-C860-59C5-DCBD-50F38E65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7394D09-5261-CA11-FF71-9DE7BDCD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7797746-A8C2-3C25-073F-7289411B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1483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325400-7ED9-FE17-A113-0E8A30B7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B5B9D42-E5D9-1BA0-9097-2F86D704A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F77A18D-BFA9-8ED8-460D-3A6E2741C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FDCB3A7-F6F0-1446-0841-30E85846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A6AFC26-BA4E-ECD1-3C26-C2975599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4C2E992-90D2-F3E7-A231-71F6B414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59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C77609E-C943-5174-AFC9-886FA202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D90F939-7416-7F32-F5A9-00F32EE3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A450F0-BDCA-478E-9E48-4F6392F80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5CF65-3E1D-4214-8E95-E776FDC537E6}" type="datetime1">
              <a:rPr lang="en-US" smtClean="0"/>
              <a:t>7/1/24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E28E907-88AC-CDBB-2B55-F5F494C9E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0B35656-32D0-C7BA-915A-774E2A53D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35698-BD02-40B8-873B-D188E78AE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8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38" r:id="rId13"/>
    <p:sldLayoutId id="214748372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15.jpe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15.jpe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3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1.xml"/><Relationship Id="rId15" Type="http://schemas.microsoft.com/office/2007/relationships/hdphoto" Target="../media/hdphoto4.wdp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4879F3-B175-A84C-9574-F3D88694EF0C}"/>
              </a:ext>
            </a:extLst>
          </p:cNvPr>
          <p:cNvSpPr txBox="1"/>
          <p:nvPr/>
        </p:nvSpPr>
        <p:spPr>
          <a:xfrm>
            <a:off x="420950" y="1154466"/>
            <a:ext cx="7623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b="1" dirty="0">
                <a:solidFill>
                  <a:srgbClr val="E108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TÜBİTAK BİLGEM </a:t>
            </a:r>
            <a:r>
              <a:rPr lang="en-GB" sz="4000" b="1" dirty="0">
                <a:solidFill>
                  <a:srgbClr val="E108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YTE</a:t>
            </a:r>
            <a:endParaRPr lang="tr-TR" sz="4000" b="1" dirty="0">
              <a:solidFill>
                <a:srgbClr val="E1081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3B4CA-5610-0B40-970B-0682BD9213A7}"/>
              </a:ext>
            </a:extLst>
          </p:cNvPr>
          <p:cNvSpPr txBox="1"/>
          <p:nvPr/>
        </p:nvSpPr>
        <p:spPr>
          <a:xfrm>
            <a:off x="420950" y="2256554"/>
            <a:ext cx="90052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tr-TR" sz="4000" b="1">
                <a:latin typeface="Calibri" panose="020F0502020204030204" pitchFamily="34" charset="0"/>
                <a:cs typeface="Calibri" panose="020F0502020204030204" pitchFamily="34" charset="0"/>
              </a:rPr>
              <a:t> ile SQL’e Giriş</a:t>
            </a:r>
          </a:p>
          <a:p>
            <a:endParaRPr lang="tr-TR" sz="40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sz="40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2C33B-22DF-7748-9435-ADBAA4F55BAF}"/>
              </a:ext>
            </a:extLst>
          </p:cNvPr>
          <p:cNvSpPr txBox="1"/>
          <p:nvPr/>
        </p:nvSpPr>
        <p:spPr>
          <a:xfrm>
            <a:off x="10058365" y="714616"/>
            <a:ext cx="171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rgbClr val="E108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6167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21">
        <p:fade/>
      </p:transition>
    </mc:Choice>
    <mc:Fallback xmlns="">
      <p:transition spd="med" advTm="252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B8C0799-54AE-1B41-2F89-8027F8AB1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877" y="707410"/>
            <a:ext cx="4177453" cy="260611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76724BE-872B-BF5B-DCBB-7D84A8771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088" y="3421300"/>
            <a:ext cx="3945276" cy="56698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8EF3956-8A9D-F0D2-6ED9-25A806F1871D}"/>
              </a:ext>
            </a:extLst>
          </p:cNvPr>
          <p:cNvSpPr txBox="1"/>
          <p:nvPr/>
        </p:nvSpPr>
        <p:spPr>
          <a:xfrm>
            <a:off x="650191" y="1667332"/>
            <a:ext cx="6840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'LISA'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'ED'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'PENN'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'SEAN'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'FAY'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'UMA'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LIKE</a:t>
            </a:r>
            <a:r>
              <a:rPr lang="tr-TR" b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'WIL%'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AF067F4-AFD9-33C7-9C29-AB4030ED6F3B}"/>
              </a:ext>
            </a:extLst>
          </p:cNvPr>
          <p:cNvSpPr txBox="1">
            <a:spLocks/>
          </p:cNvSpPr>
          <p:nvPr/>
        </p:nvSpPr>
        <p:spPr>
          <a:xfrm>
            <a:off x="692598" y="4823122"/>
            <a:ext cx="700375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34035" dist="50800" dir="5400000" algn="ctr" rotWithShape="0">
              <a:schemeClr val="accent1">
                <a:lumMod val="60000"/>
                <a:lumOff val="40000"/>
                <a:alpha val="92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400" i="1" err="1">
                <a:solidFill>
                  <a:srgbClr val="000000"/>
                </a:solidFill>
                <a:effectLst/>
              </a:rPr>
              <a:t>Customer</a:t>
            </a:r>
            <a:r>
              <a:rPr lang="tr-TR" sz="2400" i="1">
                <a:solidFill>
                  <a:srgbClr val="000000"/>
                </a:solidFill>
                <a:effectLst/>
              </a:rPr>
              <a:t> tablosunu kullanarak ‘A’ </a:t>
            </a:r>
            <a:r>
              <a:rPr lang="tr-TR" sz="2400" i="1">
                <a:solidFill>
                  <a:srgbClr val="000000"/>
                </a:solidFill>
              </a:rPr>
              <a:t>harfi </a:t>
            </a:r>
            <a:r>
              <a:rPr lang="tr-TR" sz="2400" i="1">
                <a:solidFill>
                  <a:srgbClr val="000000"/>
                </a:solidFill>
                <a:effectLst/>
              </a:rPr>
              <a:t>başlayan isimlerden uzunluğu 3 – 5 harf arası olanları sorgulayın </a:t>
            </a:r>
          </a:p>
          <a:p>
            <a:r>
              <a:rPr lang="tr-TR" sz="2400" i="1">
                <a:solidFill>
                  <a:srgbClr val="000000"/>
                </a:solidFill>
              </a:rPr>
              <a:t>(isim uzunluğuna göre artan sıralamada olsun)</a:t>
            </a:r>
            <a:r>
              <a:rPr lang="tr-TR" sz="2400" i="1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6" name="Picture 12" descr="ücretsiz İndirmek için Soru işareti kırmızı daire küçük resim Simgesi |  FreeImages">
            <a:extLst>
              <a:ext uri="{FF2B5EF4-FFF2-40B4-BE49-F238E27FC236}">
                <a16:creationId xmlns:a16="http://schemas.microsoft.com/office/drawing/2014/main" id="{33FDE1D1-BCF1-C1B3-3AB8-0377BFDF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85" y="4817775"/>
            <a:ext cx="550984" cy="5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EB782FC-50FC-086B-F5D1-9659F6E58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227" y="4261837"/>
            <a:ext cx="2572595" cy="23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2" y="1667332"/>
            <a:ext cx="72469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category_id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category_id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(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category_id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category_id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 (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rental_id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rental_date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rental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cast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rental_date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DATE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=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'2022-06-17'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… IN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1036" name="Picture 12" descr="ücretsiz İndirmek için Soru işareti kırmızı daire küçük resim Simgesi |  FreeImages">
            <a:extLst>
              <a:ext uri="{FF2B5EF4-FFF2-40B4-BE49-F238E27FC236}">
                <a16:creationId xmlns:a16="http://schemas.microsoft.com/office/drawing/2014/main" id="{EDB6D288-EBDD-2D08-067A-0AEAD631E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0" y="4663045"/>
            <a:ext cx="550984" cy="5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E921842-565A-4B3C-B34D-5CF392099716}"/>
              </a:ext>
            </a:extLst>
          </p:cNvPr>
          <p:cNvSpPr txBox="1">
            <a:spLocks/>
          </p:cNvSpPr>
          <p:nvPr/>
        </p:nvSpPr>
        <p:spPr>
          <a:xfrm>
            <a:off x="760331" y="4693789"/>
            <a:ext cx="7246962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34035" dist="50800" dir="5400000" algn="ctr" rotWithShape="0">
              <a:schemeClr val="accent1">
                <a:lumMod val="60000"/>
                <a:lumOff val="40000"/>
                <a:alpha val="92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400" i="1" err="1">
                <a:solidFill>
                  <a:srgbClr val="000000"/>
                </a:solidFill>
              </a:rPr>
              <a:t>Rental</a:t>
            </a:r>
            <a:r>
              <a:rPr lang="tr-TR" sz="2400" i="1">
                <a:solidFill>
                  <a:srgbClr val="000000"/>
                </a:solidFill>
              </a:rPr>
              <a:t> ve </a:t>
            </a:r>
            <a:r>
              <a:rPr lang="tr-TR" sz="2400" i="1" err="1">
                <a:solidFill>
                  <a:srgbClr val="000000"/>
                </a:solidFill>
                <a:effectLst/>
              </a:rPr>
              <a:t>Customer</a:t>
            </a:r>
            <a:r>
              <a:rPr lang="tr-TR" sz="2400" i="1">
                <a:solidFill>
                  <a:srgbClr val="000000"/>
                </a:solidFill>
                <a:effectLst/>
              </a:rPr>
              <a:t> tablolarını kullanara</a:t>
            </a:r>
            <a:r>
              <a:rPr lang="tr-TR" sz="2400" i="1">
                <a:solidFill>
                  <a:srgbClr val="000000"/>
                </a:solidFill>
              </a:rPr>
              <a:t>k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'JON’ </a:t>
            </a:r>
            <a:r>
              <a:rPr lang="tr-TR">
                <a:solidFill>
                  <a:srgbClr val="000000"/>
                </a:solidFill>
                <a:latin typeface="Menlo" panose="020B0609030804020204" pitchFamily="49" charset="0"/>
              </a:rPr>
              <a:t>ve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MICHELLE’</a:t>
            </a:r>
            <a:r>
              <a:rPr lang="tr-TR" sz="2400" i="1" err="1">
                <a:solidFill>
                  <a:srgbClr val="000000"/>
                </a:solidFill>
                <a:effectLst/>
              </a:rPr>
              <a:t>ın</a:t>
            </a:r>
            <a:r>
              <a:rPr lang="tr-TR" sz="2400" i="1">
                <a:solidFill>
                  <a:srgbClr val="000000"/>
                </a:solidFill>
                <a:effectLst/>
              </a:rPr>
              <a:t>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'2022-08-21’</a:t>
            </a:r>
            <a:r>
              <a:rPr lang="tr-TR" sz="2400" i="1">
                <a:solidFill>
                  <a:srgbClr val="000000"/>
                </a:solidFill>
              </a:rPr>
              <a:t>tarihinde kiralama işlemlerini sorgulayın</a:t>
            </a:r>
            <a:endParaRPr lang="tr-TR" sz="2400">
              <a:solidFill>
                <a:srgbClr val="000000"/>
              </a:solidFill>
              <a:effectLst/>
            </a:endParaRPr>
          </a:p>
          <a:p>
            <a:endParaRPr lang="tr-TR" sz="2400" i="1">
              <a:solidFill>
                <a:srgbClr val="000000"/>
              </a:solidFill>
              <a:effectLst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14AB979-A083-0C48-8155-E52ADA2A4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586" y="708179"/>
            <a:ext cx="3703032" cy="2604579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B5C53D55-216F-C34D-D81C-04148AF14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3504" y="5415502"/>
            <a:ext cx="3436471" cy="8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 &amp; OFFSET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A700AD72-2B3E-B9B6-B856-655B42CAD7D7}"/>
              </a:ext>
            </a:extLst>
          </p:cNvPr>
          <p:cNvSpPr txBox="1"/>
          <p:nvPr/>
        </p:nvSpPr>
        <p:spPr>
          <a:xfrm>
            <a:off x="643972" y="1667332"/>
            <a:ext cx="7246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film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film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offset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DA6715A5-1152-EE5E-753D-0BBA6F85F9D2}"/>
              </a:ext>
            </a:extLst>
          </p:cNvPr>
          <p:cNvSpPr txBox="1">
            <a:spLocks/>
          </p:cNvSpPr>
          <p:nvPr/>
        </p:nvSpPr>
        <p:spPr>
          <a:xfrm>
            <a:off x="725723" y="4729003"/>
            <a:ext cx="700375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34035" dist="50800" dir="5400000" algn="ctr" rotWithShape="0">
              <a:schemeClr val="accent1">
                <a:lumMod val="60000"/>
                <a:lumOff val="40000"/>
                <a:alpha val="92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400" i="1">
                <a:solidFill>
                  <a:srgbClr val="000000"/>
                </a:solidFill>
                <a:effectLst/>
              </a:rPr>
              <a:t>Film tablosunu kullanara</a:t>
            </a:r>
            <a:r>
              <a:rPr lang="tr-TR" sz="2400" i="1">
                <a:solidFill>
                  <a:srgbClr val="000000"/>
                </a:solidFill>
              </a:rPr>
              <a:t>k en uzun süreli 3. filmi bulun </a:t>
            </a:r>
          </a:p>
          <a:p>
            <a:r>
              <a:rPr lang="tr-TR" sz="2400" i="1">
                <a:solidFill>
                  <a:srgbClr val="000000"/>
                </a:solidFill>
              </a:rPr>
              <a:t>(aynı sürede filmler için alfabetik sırada en baştaki seçilmeli) </a:t>
            </a:r>
            <a:endParaRPr lang="tr-TR" sz="2400" i="1">
              <a:solidFill>
                <a:srgbClr val="000000"/>
              </a:solidFill>
              <a:effectLst/>
            </a:endParaRPr>
          </a:p>
        </p:txBody>
      </p:sp>
      <p:pic>
        <p:nvPicPr>
          <p:cNvPr id="21" name="Picture 12" descr="ücretsiz İndirmek için Soru işareti kırmızı daire küçük resim Simgesi |  FreeImages">
            <a:extLst>
              <a:ext uri="{FF2B5EF4-FFF2-40B4-BE49-F238E27FC236}">
                <a16:creationId xmlns:a16="http://schemas.microsoft.com/office/drawing/2014/main" id="{4827522B-3B2D-A4D0-0911-F4A702C8E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86" y="4720429"/>
            <a:ext cx="550984" cy="5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F7AFCFD0-4694-87CE-9B43-18C28E344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050" y="4729003"/>
            <a:ext cx="3041227" cy="1202137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6A6FA272-3FDF-CCDB-98EB-EB29D148D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560" y="713780"/>
            <a:ext cx="3466251" cy="243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7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37751" y="1667332"/>
            <a:ext cx="77956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payment_date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'2022-01-07'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'2022-02-19'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like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 </a:t>
            </a:r>
            <a:r>
              <a:rPr lang="tr-TR" sz="180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true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like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'f%’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 </a:t>
            </a:r>
            <a:r>
              <a:rPr lang="tr-TR" sz="180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 </a:t>
            </a:r>
            <a:r>
              <a:rPr lang="tr-TR" sz="180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true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like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'_o_'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 </a:t>
            </a:r>
            <a:r>
              <a:rPr lang="tr-TR" sz="180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true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'bar'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like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'b_’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tr-TR" sz="180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 </a:t>
            </a:r>
            <a:r>
              <a:rPr lang="tr-TR" sz="180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false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 &amp; LIKE/ILIKE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1036" name="Picture 12" descr="ücretsiz İndirmek için Soru işareti kırmızı daire küçük resim Simgesi |  FreeImages">
            <a:extLst>
              <a:ext uri="{FF2B5EF4-FFF2-40B4-BE49-F238E27FC236}">
                <a16:creationId xmlns:a16="http://schemas.microsoft.com/office/drawing/2014/main" id="{EDB6D288-EBDD-2D08-067A-0AEAD631E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7" y="4544517"/>
            <a:ext cx="550984" cy="5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E921842-565A-4B3C-B34D-5CF392099716}"/>
              </a:ext>
            </a:extLst>
          </p:cNvPr>
          <p:cNvSpPr txBox="1">
            <a:spLocks/>
          </p:cNvSpPr>
          <p:nvPr/>
        </p:nvSpPr>
        <p:spPr>
          <a:xfrm>
            <a:off x="740011" y="4544517"/>
            <a:ext cx="7340576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34035" dist="50800" dir="5400000" algn="ctr" rotWithShape="0">
              <a:schemeClr val="accent1">
                <a:lumMod val="60000"/>
                <a:lumOff val="40000"/>
                <a:alpha val="92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400" i="1" err="1">
                <a:solidFill>
                  <a:srgbClr val="000000"/>
                </a:solidFill>
                <a:effectLst/>
              </a:rPr>
              <a:t>Payment</a:t>
            </a:r>
            <a:r>
              <a:rPr lang="tr-TR" sz="2400" i="1">
                <a:solidFill>
                  <a:srgbClr val="000000"/>
                </a:solidFill>
                <a:effectLst/>
              </a:rPr>
              <a:t> ve </a:t>
            </a:r>
            <a:r>
              <a:rPr lang="tr-TR" sz="2400" i="1" err="1">
                <a:solidFill>
                  <a:srgbClr val="000000"/>
                </a:solidFill>
                <a:effectLst/>
              </a:rPr>
              <a:t>Customer</a:t>
            </a:r>
            <a:r>
              <a:rPr lang="tr-TR" sz="2400" i="1">
                <a:solidFill>
                  <a:srgbClr val="000000"/>
                </a:solidFill>
                <a:effectLst/>
              </a:rPr>
              <a:t> tablolarını kullanarak ismi [bir karakter]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ERT</a:t>
            </a:r>
            <a:r>
              <a:rPr lang="tr-TR" sz="180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[herhangi </a:t>
            </a:r>
            <a:r>
              <a:rPr lang="tr-TR" sz="180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saydıda</a:t>
            </a:r>
            <a:r>
              <a:rPr lang="tr-TR" sz="180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karakter] </a:t>
            </a:r>
            <a:r>
              <a:rPr lang="tr-TR" sz="2400" err="1">
                <a:solidFill>
                  <a:schemeClr val="tx1"/>
                </a:solidFill>
                <a:effectLst/>
              </a:rPr>
              <a:t>patternine</a:t>
            </a:r>
            <a:r>
              <a:rPr lang="tr-TR" sz="2400">
                <a:solidFill>
                  <a:schemeClr val="tx1"/>
                </a:solidFill>
                <a:effectLst/>
              </a:rPr>
              <a:t> uyan müşterilerin </a:t>
            </a:r>
            <a:r>
              <a:rPr lang="tr-TR" sz="180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2022.01.01-2022.03.01 </a:t>
            </a:r>
            <a:r>
              <a:rPr lang="tr-TR" sz="2400">
                <a:solidFill>
                  <a:schemeClr val="tx1"/>
                </a:solidFill>
                <a:effectLst/>
              </a:rPr>
              <a:t>tarihleri arasındaki ödeme işlemlerini bulun (</a:t>
            </a:r>
            <a:r>
              <a:rPr lang="tr-TR" sz="2400" err="1">
                <a:solidFill>
                  <a:schemeClr val="tx1"/>
                </a:solidFill>
                <a:effectLst/>
              </a:rPr>
              <a:t>örn</a:t>
            </a:r>
            <a:r>
              <a:rPr lang="tr-TR" sz="2400">
                <a:solidFill>
                  <a:schemeClr val="tx1"/>
                </a:solidFill>
                <a:effectLst/>
              </a:rPr>
              <a:t>. S</a:t>
            </a:r>
            <a:r>
              <a:rPr lang="tr-TR" sz="24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ERT</a:t>
            </a:r>
            <a:r>
              <a:rPr lang="tr-TR" sz="2400">
                <a:solidFill>
                  <a:schemeClr val="tx1"/>
                </a:solidFill>
                <a:effectLst/>
              </a:rPr>
              <a:t>AÇ )</a:t>
            </a:r>
            <a:endParaRPr lang="tr-TR" sz="2400">
              <a:solidFill>
                <a:srgbClr val="008000"/>
              </a:solidFill>
              <a:effectLst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4FD98F8-D3ED-36E9-B118-F3AB0E71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019" y="727886"/>
            <a:ext cx="3276599" cy="2565166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9DA549F-3790-2627-CCAC-EC8B6170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599" y="4568387"/>
            <a:ext cx="3361413" cy="164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F3C4F3-F8DB-B948-93E7-B83E78D07095}"/>
              </a:ext>
            </a:extLst>
          </p:cNvPr>
          <p:cNvSpPr txBox="1"/>
          <p:nvPr/>
        </p:nvSpPr>
        <p:spPr>
          <a:xfrm>
            <a:off x="1593364" y="2975506"/>
            <a:ext cx="900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>
                <a:latin typeface="Calibri" panose="020F0502020204030204" pitchFamily="34" charset="0"/>
                <a:cs typeface="Calibri" panose="020F0502020204030204" pitchFamily="34" charset="0"/>
              </a:rPr>
              <a:t>AGGREGATE FUNCTIONS</a:t>
            </a:r>
          </a:p>
        </p:txBody>
      </p:sp>
    </p:spTree>
    <p:extLst>
      <p:ext uri="{BB962C8B-B14F-4D97-AF65-F5344CB8AC3E}">
        <p14:creationId xmlns:p14="http://schemas.microsoft.com/office/powerpoint/2010/main" val="13048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1" y="1667332"/>
            <a:ext cx="779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b="0" i="0">
                <a:solidFill>
                  <a:srgbClr val="000000"/>
                </a:solidFill>
                <a:effectLst/>
                <a:latin typeface="-apple-system"/>
              </a:rPr>
              <a:t>S</a:t>
            </a:r>
            <a:r>
              <a:rPr lang="tr-TR" b="0" i="0">
                <a:solidFill>
                  <a:srgbClr val="000000"/>
                </a:solidFill>
                <a:effectLst/>
              </a:rPr>
              <a:t>atırlar üzerinde hesaplama gerçekleştirir ve tek bir satır döndürür.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AGGREGATE FUNCTIONS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3F884125-28A7-30E3-09E2-BAE3A1C52752}"/>
              </a:ext>
            </a:extLst>
          </p:cNvPr>
          <p:cNvSpPr txBox="1"/>
          <p:nvPr/>
        </p:nvSpPr>
        <p:spPr>
          <a:xfrm>
            <a:off x="674120" y="2438376"/>
            <a:ext cx="8156181" cy="2125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AVG()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     ortalama değeri döndürür.</a:t>
            </a:r>
            <a:br>
              <a:rPr lang="tr-TR"/>
            </a:br>
            <a:r>
              <a:rPr lang="tr-TR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COUNT()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değerlerin sayısını döndürür.</a:t>
            </a:r>
            <a:br>
              <a:rPr lang="tr-TR"/>
            </a:br>
            <a:r>
              <a:rPr lang="tr-TR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MAX()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     maksimum değeri döndürür.</a:t>
            </a:r>
            <a:br>
              <a:rPr lang="tr-TR"/>
            </a:br>
            <a:r>
              <a:rPr lang="tr-TR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MIN()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      minimum değeri döndürür.</a:t>
            </a:r>
            <a:br>
              <a:rPr lang="tr-TR"/>
            </a:br>
            <a:r>
              <a:rPr lang="tr-TR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SUM()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     değerlerin toplamını döndürür.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46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1" y="1774124"/>
            <a:ext cx="7795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DISTINCT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AVG()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E9B07F2-C060-D425-16A9-8B5EE0756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396" y="930122"/>
            <a:ext cx="2573557" cy="113331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CD25F83-A8C3-674E-8FA5-CAD40326FA9C}"/>
              </a:ext>
            </a:extLst>
          </p:cNvPr>
          <p:cNvSpPr txBox="1"/>
          <p:nvPr/>
        </p:nvSpPr>
        <p:spPr>
          <a:xfrm>
            <a:off x="556092" y="3196067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COUNT()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15F3275-2948-27CB-2875-BC47CEBF1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003" y="3430669"/>
            <a:ext cx="2653019" cy="2214906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192E46FE-12A4-30F6-C8A6-180D2FE080FD}"/>
              </a:ext>
            </a:extLst>
          </p:cNvPr>
          <p:cNvSpPr txBox="1"/>
          <p:nvPr/>
        </p:nvSpPr>
        <p:spPr>
          <a:xfrm>
            <a:off x="563878" y="3849878"/>
            <a:ext cx="779560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(*)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</a:rPr>
              <a:t>COUNT(*), NULL ve </a:t>
            </a:r>
            <a:r>
              <a:rPr lang="tr-TR" sz="1600" b="0" i="0" err="1">
                <a:solidFill>
                  <a:srgbClr val="000000"/>
                </a:solidFill>
                <a:effectLst/>
              </a:rPr>
              <a:t>duplikeler</a:t>
            </a:r>
            <a:r>
              <a:rPr lang="tr-TR" sz="1600" b="0" i="0">
                <a:solidFill>
                  <a:srgbClr val="000000"/>
                </a:solidFill>
                <a:effectLst/>
              </a:rPr>
              <a:t> dahil bir SELECT ile dönen satır sayısını verir.</a:t>
            </a:r>
            <a:endParaRPr lang="tr-TR" sz="1600">
              <a:solidFill>
                <a:srgbClr val="FF0000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DISTINCT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8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50647" y="1767449"/>
            <a:ext cx="730959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MAX()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50F9D2EC-6D02-5F74-BC6E-16ACADB7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300" y="992885"/>
            <a:ext cx="3234328" cy="1424291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57083F3-2DD5-F134-FA68-F1595BBB7D4E}"/>
              </a:ext>
            </a:extLst>
          </p:cNvPr>
          <p:cNvSpPr txBox="1"/>
          <p:nvPr/>
        </p:nvSpPr>
        <p:spPr>
          <a:xfrm>
            <a:off x="596138" y="368330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MIN()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DDE9E6A-52FF-DFE9-5867-D4BB0B3B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692" y="3617554"/>
            <a:ext cx="3132912" cy="236645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02EC2536-CEA6-AF82-62BF-CC839FE03CD3}"/>
              </a:ext>
            </a:extLst>
          </p:cNvPr>
          <p:cNvSpPr txBox="1"/>
          <p:nvPr/>
        </p:nvSpPr>
        <p:spPr>
          <a:xfrm>
            <a:off x="627398" y="4538628"/>
            <a:ext cx="7388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rental_rate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600" b="1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film</a:t>
            </a:r>
            <a:r>
              <a:rPr lang="tr-TR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tr-TR" sz="1600" dirty="0"/>
          </a:p>
          <a:p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film_id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rental_rate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film </a:t>
            </a:r>
            <a:r>
              <a:rPr lang="tr-TR" sz="1600" b="1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rental_rate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(</a:t>
            </a: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rental_rate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film)</a:t>
            </a:r>
            <a:r>
              <a:rPr lang="tr-TR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513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1" y="1667332"/>
            <a:ext cx="75522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SELECT ifadesinden döndürülen satırları gruplara ayırır.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60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6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BY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1036" name="Picture 12" descr="ücretsiz İndirmek için Soru işareti kırmızı daire küçük resim Simgesi |  FreeImages">
            <a:extLst>
              <a:ext uri="{FF2B5EF4-FFF2-40B4-BE49-F238E27FC236}">
                <a16:creationId xmlns:a16="http://schemas.microsoft.com/office/drawing/2014/main" id="{EDB6D288-EBDD-2D08-067A-0AEAD631E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7" y="4544517"/>
            <a:ext cx="550984" cy="5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E921842-565A-4B3C-B34D-5CF392099716}"/>
              </a:ext>
            </a:extLst>
          </p:cNvPr>
          <p:cNvSpPr txBox="1">
            <a:spLocks/>
          </p:cNvSpPr>
          <p:nvPr/>
        </p:nvSpPr>
        <p:spPr>
          <a:xfrm>
            <a:off x="740011" y="4544517"/>
            <a:ext cx="734057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34035" dist="50800" dir="5400000" algn="ctr" rotWithShape="0">
              <a:schemeClr val="accent1">
                <a:lumMod val="60000"/>
                <a:lumOff val="40000"/>
                <a:alpha val="92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400" i="1" err="1">
                <a:solidFill>
                  <a:srgbClr val="000000"/>
                </a:solidFill>
                <a:effectLst/>
              </a:rPr>
              <a:t>Payment</a:t>
            </a:r>
            <a:r>
              <a:rPr lang="tr-TR" sz="2400" i="1">
                <a:solidFill>
                  <a:srgbClr val="000000"/>
                </a:solidFill>
                <a:effectLst/>
              </a:rPr>
              <a:t> tablosunda </a:t>
            </a:r>
            <a:r>
              <a:rPr lang="tr-TR" sz="2400" b="0" i="0" err="1">
                <a:solidFill>
                  <a:srgbClr val="DA1039"/>
                </a:solidFill>
                <a:effectLst/>
                <a:latin typeface="ui-monospace"/>
              </a:rPr>
              <a:t>customer_id</a:t>
            </a:r>
            <a:r>
              <a:rPr lang="tr-TR" sz="2400" b="0" i="0">
                <a:solidFill>
                  <a:srgbClr val="DA1039"/>
                </a:solidFill>
                <a:effectLst/>
                <a:latin typeface="ui-monospace"/>
              </a:rPr>
              <a:t> </a:t>
            </a:r>
            <a:r>
              <a:rPr lang="tr-TR" sz="2400" b="0" i="0">
                <a:solidFill>
                  <a:schemeClr val="tx1"/>
                </a:solidFill>
                <a:effectLst/>
                <a:latin typeface="ui-monospace"/>
              </a:rPr>
              <a:t>ve</a:t>
            </a:r>
            <a:r>
              <a:rPr lang="tr-TR" sz="2400" b="0" i="0">
                <a:solidFill>
                  <a:srgbClr val="DA1039"/>
                </a:solidFill>
                <a:effectLst/>
                <a:latin typeface="ui-monospace"/>
              </a:rPr>
              <a:t> </a:t>
            </a:r>
            <a:r>
              <a:rPr lang="tr-TR" sz="2400" b="0" i="0" err="1">
                <a:solidFill>
                  <a:srgbClr val="DA1039"/>
                </a:solidFill>
                <a:effectLst/>
                <a:latin typeface="ui-monospace"/>
              </a:rPr>
              <a:t>staff_id</a:t>
            </a:r>
            <a:r>
              <a:rPr lang="tr-TR" sz="2400" b="0" i="0">
                <a:solidFill>
                  <a:srgbClr val="DA1039"/>
                </a:solidFill>
                <a:effectLst/>
                <a:latin typeface="ui-monospace"/>
              </a:rPr>
              <a:t> </a:t>
            </a:r>
            <a:r>
              <a:rPr lang="tr-TR" sz="2400" b="0" i="0">
                <a:solidFill>
                  <a:schemeClr val="tx1"/>
                </a:solidFill>
                <a:effectLst/>
                <a:latin typeface="ui-monospace"/>
              </a:rPr>
              <a:t>ile gruplayıp her bir grup için toplam </a:t>
            </a:r>
            <a:r>
              <a:rPr lang="tr-TR" sz="2400" b="0" i="0" err="1">
                <a:solidFill>
                  <a:schemeClr val="tx1"/>
                </a:solidFill>
                <a:effectLst/>
                <a:latin typeface="ui-monospace"/>
              </a:rPr>
              <a:t>amount</a:t>
            </a:r>
            <a:r>
              <a:rPr lang="tr-TR" sz="2400" b="0" i="0">
                <a:solidFill>
                  <a:schemeClr val="tx1"/>
                </a:solidFill>
                <a:effectLst/>
                <a:latin typeface="ui-monospace"/>
              </a:rPr>
              <a:t> değerini bulun</a:t>
            </a:r>
            <a:endParaRPr lang="tr-TR" sz="2400">
              <a:solidFill>
                <a:schemeClr val="tx1"/>
              </a:solidFill>
              <a:effectLst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D693E155-04EA-73DB-4015-B4385426D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506" y="734190"/>
            <a:ext cx="2604120" cy="3607542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406C5FF-A731-B1AA-55D6-28E79F075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508" y="727514"/>
            <a:ext cx="872450" cy="2825611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ACE988D-B913-CDEA-484C-230A28D3A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788" y="4604925"/>
            <a:ext cx="2873445" cy="161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18EAA4B1-3E0B-E190-E2AF-2EE65EC3081C}"/>
              </a:ext>
            </a:extLst>
          </p:cNvPr>
          <p:cNvSpPr txBox="1"/>
          <p:nvPr/>
        </p:nvSpPr>
        <p:spPr>
          <a:xfrm>
            <a:off x="584201" y="1614716"/>
            <a:ext cx="6907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elirli bir koşula göre grupları veya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aggregate’leri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filtrelemek için </a:t>
            </a:r>
            <a:r>
              <a:rPr lang="tr-TR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GROUP BY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ile birlikte kullanılır.</a:t>
            </a:r>
            <a:endParaRPr lang="tr-TR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B82F832-B3FB-F942-3D85-8E959F4988CD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HAVING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848FC7A-F7F8-2AF9-4739-2EBDE92C4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360" y="833118"/>
            <a:ext cx="2526443" cy="277367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D45F04E5-67FF-BD25-64D8-3AD0A1EBD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901" y="806026"/>
            <a:ext cx="777114" cy="2639061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44A86DF0-4A6A-DE41-17C9-F4F990BF8668}"/>
              </a:ext>
            </a:extLst>
          </p:cNvPr>
          <p:cNvSpPr txBox="1"/>
          <p:nvPr/>
        </p:nvSpPr>
        <p:spPr>
          <a:xfrm>
            <a:off x="614046" y="2660439"/>
            <a:ext cx="7072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6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payment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HAVING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amount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&gt; </a:t>
            </a:r>
            <a:r>
              <a:rPr lang="tr-TR" sz="16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Picture 12" descr="ücretsiz İndirmek için Soru işareti kırmızı daire küçük resim Simgesi |  FreeImages">
            <a:extLst>
              <a:ext uri="{FF2B5EF4-FFF2-40B4-BE49-F238E27FC236}">
                <a16:creationId xmlns:a16="http://schemas.microsoft.com/office/drawing/2014/main" id="{40609191-4C8A-BF66-8739-FA37438A2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7" y="4544517"/>
            <a:ext cx="550984" cy="5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E6E2C5C3-BDAD-2E50-2FA4-DB3D2280A30A}"/>
              </a:ext>
            </a:extLst>
          </p:cNvPr>
          <p:cNvSpPr txBox="1">
            <a:spLocks/>
          </p:cNvSpPr>
          <p:nvPr/>
        </p:nvSpPr>
        <p:spPr>
          <a:xfrm>
            <a:off x="740010" y="4544517"/>
            <a:ext cx="77518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34035" dist="50800" dir="5400000" algn="ctr" rotWithShape="0">
              <a:schemeClr val="accent1">
                <a:lumMod val="60000"/>
                <a:lumOff val="40000"/>
                <a:alpha val="92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400" i="1" err="1">
                <a:solidFill>
                  <a:srgbClr val="000000"/>
                </a:solidFill>
                <a:effectLst/>
              </a:rPr>
              <a:t>Customer</a:t>
            </a:r>
            <a:r>
              <a:rPr lang="tr-TR" sz="2400" i="1">
                <a:solidFill>
                  <a:srgbClr val="000000"/>
                </a:solidFill>
                <a:effectLst/>
              </a:rPr>
              <a:t> tablosunda </a:t>
            </a:r>
            <a:r>
              <a:rPr lang="tr-TR" sz="2400" b="0" i="0" err="1">
                <a:solidFill>
                  <a:srgbClr val="DA1039"/>
                </a:solidFill>
                <a:effectLst/>
                <a:latin typeface="ui-monospace"/>
              </a:rPr>
              <a:t>store_id</a:t>
            </a:r>
            <a:r>
              <a:rPr lang="tr-TR" sz="2400" i="1">
                <a:solidFill>
                  <a:srgbClr val="000000"/>
                </a:solidFill>
                <a:effectLst/>
              </a:rPr>
              <a:t> ve </a:t>
            </a:r>
            <a:r>
              <a:rPr lang="tr-TR" sz="2400" b="0" i="0" err="1">
                <a:solidFill>
                  <a:srgbClr val="DA1039"/>
                </a:solidFill>
                <a:effectLst/>
                <a:latin typeface="ui-monospace"/>
              </a:rPr>
              <a:t>customer_id</a:t>
            </a:r>
            <a:r>
              <a:rPr lang="tr-TR" sz="2400" b="0" i="0">
                <a:solidFill>
                  <a:srgbClr val="DA1039"/>
                </a:solidFill>
                <a:effectLst/>
                <a:latin typeface="ui-monospace"/>
              </a:rPr>
              <a:t> </a:t>
            </a:r>
            <a:r>
              <a:rPr lang="tr-TR" sz="2400">
                <a:solidFill>
                  <a:schemeClr val="tx1"/>
                </a:solidFill>
                <a:latin typeface="ui-monospace"/>
              </a:rPr>
              <a:t>kolonlarını kullanarak 200’den fazla sayıda müşterisi olan mağazaları bulun </a:t>
            </a:r>
            <a:endParaRPr lang="tr-TR" sz="2400">
              <a:solidFill>
                <a:schemeClr val="tx1"/>
              </a:solidFill>
              <a:effectLst/>
            </a:endParaRP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3467B3EE-9A48-32D7-4BD9-BBEB81E85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75" y="4548342"/>
            <a:ext cx="2075180" cy="63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8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282C33B-22DF-7748-9435-ADBAA4F55BAF}"/>
              </a:ext>
            </a:extLst>
          </p:cNvPr>
          <p:cNvSpPr txBox="1"/>
          <p:nvPr/>
        </p:nvSpPr>
        <p:spPr>
          <a:xfrm>
            <a:off x="10058365" y="714616"/>
            <a:ext cx="171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2400">
                <a:solidFill>
                  <a:srgbClr val="E1081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  <a:endParaRPr lang="en-GB" sz="2400">
              <a:solidFill>
                <a:srgbClr val="E1081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F10AA-807A-6448-A5F0-9A070A41872D}"/>
              </a:ext>
            </a:extLst>
          </p:cNvPr>
          <p:cNvGrpSpPr/>
          <p:nvPr/>
        </p:nvGrpSpPr>
        <p:grpSpPr>
          <a:xfrm>
            <a:off x="1510926" y="1656907"/>
            <a:ext cx="9170148" cy="4122237"/>
            <a:chOff x="1311674" y="1113066"/>
            <a:chExt cx="9661126" cy="5526594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89A18278-9A0C-6E44-A7C5-9B89187CF9C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26599134"/>
                </p:ext>
              </p:extLst>
            </p:nvPr>
          </p:nvGraphicFramePr>
          <p:xfrm>
            <a:off x="1311674" y="1113066"/>
            <a:ext cx="9661126" cy="552659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A6535636-E455-4246-80B6-D4CA3C3CA8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5477" y="1351120"/>
              <a:ext cx="430167" cy="576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3F21A244-23C2-274B-9080-A73C581E6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grayscl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556" y="2877636"/>
              <a:ext cx="535210" cy="481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92FF21AA-141F-6345-B45E-AD8CF0B89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grayscl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131" y="4369114"/>
              <a:ext cx="535210" cy="494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B301B655-B027-8542-A593-4201E3016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5477" y="5902991"/>
              <a:ext cx="513762" cy="500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CC07244-0629-E149-AFC9-331A49F85160}"/>
              </a:ext>
            </a:extLst>
          </p:cNvPr>
          <p:cNvSpPr txBox="1"/>
          <p:nvPr/>
        </p:nvSpPr>
        <p:spPr>
          <a:xfrm>
            <a:off x="651116" y="907842"/>
            <a:ext cx="6988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Eğitim İçeriği</a:t>
            </a:r>
          </a:p>
          <a:p>
            <a:endParaRPr lang="tr-TR" sz="3200" b="1">
              <a:solidFill>
                <a:srgbClr val="E1081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1" y="1667332"/>
            <a:ext cx="1000172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FROM</a:t>
            </a:r>
            <a:r>
              <a:rPr lang="en-US" sz="1100" dirty="0">
                <a:solidFill>
                  <a:srgbClr val="00206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 İlk </a:t>
            </a:r>
            <a:r>
              <a:rPr lang="en-US" sz="1100" dirty="0" err="1"/>
              <a:t>olarak</a:t>
            </a:r>
            <a:r>
              <a:rPr lang="en-US" sz="1100" dirty="0"/>
              <a:t>, </a:t>
            </a:r>
            <a:r>
              <a:rPr lang="en-US" sz="1100" dirty="0" err="1"/>
              <a:t>sorgunun</a:t>
            </a:r>
            <a:r>
              <a:rPr lang="en-US" sz="1100" dirty="0"/>
              <a:t> </a:t>
            </a:r>
            <a:r>
              <a:rPr lang="en-US" sz="1100" dirty="0" err="1"/>
              <a:t>hangi</a:t>
            </a:r>
            <a:r>
              <a:rPr lang="en-US" sz="1100" dirty="0"/>
              <a:t> </a:t>
            </a:r>
            <a:r>
              <a:rPr lang="en-US" sz="1100" dirty="0" err="1"/>
              <a:t>tablodan</a:t>
            </a:r>
            <a:r>
              <a:rPr lang="en-US" sz="1100" dirty="0"/>
              <a:t> </a:t>
            </a:r>
            <a:r>
              <a:rPr lang="en-US" sz="1100" dirty="0" err="1"/>
              <a:t>veya</a:t>
            </a:r>
            <a:r>
              <a:rPr lang="en-US" sz="1100" dirty="0"/>
              <a:t> </a:t>
            </a:r>
            <a:r>
              <a:rPr lang="en-US" sz="1100" dirty="0" err="1"/>
              <a:t>tablolardan</a:t>
            </a:r>
            <a:r>
              <a:rPr lang="en-US" sz="1100" dirty="0"/>
              <a:t> </a:t>
            </a:r>
            <a:r>
              <a:rPr lang="en-US" sz="1100" dirty="0" err="1"/>
              <a:t>veri</a:t>
            </a:r>
            <a:r>
              <a:rPr lang="en-US" sz="1100" dirty="0"/>
              <a:t> </a:t>
            </a:r>
            <a:r>
              <a:rPr lang="en-US" sz="1100" dirty="0" err="1"/>
              <a:t>çekeceğini</a:t>
            </a:r>
            <a:r>
              <a:rPr lang="en-US" sz="1100" dirty="0"/>
              <a:t> </a:t>
            </a:r>
            <a:r>
              <a:rPr lang="en-US" sz="1100" dirty="0" err="1"/>
              <a:t>belirler</a:t>
            </a:r>
            <a:r>
              <a:rPr lang="en-US" sz="1100" dirty="0"/>
              <a:t>. </a:t>
            </a:r>
            <a:r>
              <a:rPr lang="en-US" sz="1100" dirty="0" err="1"/>
              <a:t>Veriler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adımda</a:t>
            </a:r>
            <a:r>
              <a:rPr lang="en-US" sz="1100" dirty="0"/>
              <a:t> </a:t>
            </a:r>
            <a:r>
              <a:rPr lang="en-US" sz="1100" dirty="0" err="1"/>
              <a:t>alınır</a:t>
            </a:r>
            <a:r>
              <a:rPr lang="en-US" sz="1100" dirty="0"/>
              <a:t>. </a:t>
            </a:r>
            <a:r>
              <a:rPr lang="en-US" sz="1100" dirty="0" err="1"/>
              <a:t>Örnek</a:t>
            </a:r>
            <a:r>
              <a:rPr lang="en-US" sz="1100" dirty="0"/>
              <a:t>: FROM </a:t>
            </a:r>
            <a:r>
              <a:rPr lang="en-US" sz="1100" dirty="0" err="1"/>
              <a:t>public.city</a:t>
            </a:r>
            <a:endParaRPr lang="en-US" sz="1100" dirty="0"/>
          </a:p>
          <a:p>
            <a:r>
              <a:rPr lang="en-US" sz="1100" b="1" dirty="0" err="1">
                <a:solidFill>
                  <a:srgbClr val="FF0000"/>
                </a:solidFill>
              </a:rPr>
              <a:t>Hata</a:t>
            </a:r>
            <a:r>
              <a:rPr lang="en-US" sz="1100" b="1" dirty="0">
                <a:solidFill>
                  <a:srgbClr val="FF0000"/>
                </a:solidFill>
              </a:rPr>
              <a:t>: ERROR: syntax error at or near "WHERE"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WHERE</a:t>
            </a:r>
            <a:r>
              <a:rPr lang="en-US" sz="1100" dirty="0">
                <a:solidFill>
                  <a:srgbClr val="00206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 err="1"/>
              <a:t>Verileri</a:t>
            </a:r>
            <a:r>
              <a:rPr lang="en-US" sz="1100" dirty="0"/>
              <a:t> </a:t>
            </a:r>
            <a:r>
              <a:rPr lang="en-US" sz="1100" dirty="0" err="1"/>
              <a:t>filtrelemek</a:t>
            </a:r>
            <a:r>
              <a:rPr lang="en-US" sz="1100" dirty="0"/>
              <a:t> </a:t>
            </a:r>
            <a:r>
              <a:rPr lang="en-US" sz="1100" dirty="0" err="1"/>
              <a:t>için</a:t>
            </a:r>
            <a:r>
              <a:rPr lang="en-US" sz="1100" dirty="0"/>
              <a:t> </a:t>
            </a:r>
            <a:r>
              <a:rPr lang="en-US" sz="1100" dirty="0" err="1"/>
              <a:t>kullanılır</a:t>
            </a:r>
            <a:r>
              <a:rPr lang="en-US" sz="1100" dirty="0"/>
              <a:t>. Bu </a:t>
            </a:r>
            <a:r>
              <a:rPr lang="en-US" sz="1100" dirty="0" err="1"/>
              <a:t>adımda</a:t>
            </a:r>
            <a:r>
              <a:rPr lang="en-US" sz="1100" dirty="0"/>
              <a:t> </a:t>
            </a:r>
            <a:r>
              <a:rPr lang="en-US" sz="1100" dirty="0" err="1"/>
              <a:t>belirli</a:t>
            </a:r>
            <a:r>
              <a:rPr lang="en-US" sz="1100" dirty="0"/>
              <a:t> </a:t>
            </a:r>
            <a:r>
              <a:rPr lang="en-US" sz="1100" dirty="0" err="1"/>
              <a:t>koşulları</a:t>
            </a:r>
            <a:r>
              <a:rPr lang="en-US" sz="1100" dirty="0"/>
              <a:t> </a:t>
            </a:r>
            <a:r>
              <a:rPr lang="en-US" sz="1100" dirty="0" err="1"/>
              <a:t>sağlayan</a:t>
            </a:r>
            <a:r>
              <a:rPr lang="en-US" sz="1100" dirty="0"/>
              <a:t> </a:t>
            </a:r>
            <a:r>
              <a:rPr lang="en-US" sz="1100" dirty="0" err="1"/>
              <a:t>satırlar</a:t>
            </a:r>
            <a:r>
              <a:rPr lang="en-US" sz="1100" dirty="0"/>
              <a:t> </a:t>
            </a:r>
            <a:r>
              <a:rPr lang="en-US" sz="1100" dirty="0" err="1"/>
              <a:t>seçilir</a:t>
            </a:r>
            <a:r>
              <a:rPr lang="en-US" sz="1100" dirty="0"/>
              <a:t>. </a:t>
            </a:r>
            <a:r>
              <a:rPr lang="en-US" sz="1100" dirty="0" err="1"/>
              <a:t>Örnek</a:t>
            </a:r>
            <a:r>
              <a:rPr lang="en-US" sz="1100" dirty="0"/>
              <a:t>: WHERE </a:t>
            </a:r>
            <a:r>
              <a:rPr lang="en-US" sz="1100" dirty="0" err="1"/>
              <a:t>country_id</a:t>
            </a:r>
            <a:r>
              <a:rPr lang="en-US" sz="1100" dirty="0"/>
              <a:t> = 1</a:t>
            </a:r>
          </a:p>
          <a:p>
            <a:r>
              <a:rPr lang="en-US" sz="1100" b="1" dirty="0" err="1">
                <a:solidFill>
                  <a:srgbClr val="FF0000"/>
                </a:solidFill>
              </a:rPr>
              <a:t>Hata</a:t>
            </a:r>
            <a:r>
              <a:rPr lang="en-US" sz="1100" b="1" dirty="0">
                <a:solidFill>
                  <a:srgbClr val="FF0000"/>
                </a:solidFill>
              </a:rPr>
              <a:t>: ERROR: syntax error at or near "GROUP BY"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GROUP BY</a:t>
            </a:r>
            <a:r>
              <a:rPr lang="en-US" sz="1100" dirty="0">
                <a:solidFill>
                  <a:srgbClr val="00206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 err="1"/>
              <a:t>Verileri</a:t>
            </a:r>
            <a:r>
              <a:rPr lang="en-US" sz="1100" dirty="0"/>
              <a:t> </a:t>
            </a:r>
            <a:r>
              <a:rPr lang="en-US" sz="1100" dirty="0" err="1"/>
              <a:t>belirli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veya</a:t>
            </a:r>
            <a:r>
              <a:rPr lang="en-US" sz="1100" dirty="0"/>
              <a:t> </a:t>
            </a:r>
            <a:r>
              <a:rPr lang="en-US" sz="1100" dirty="0" err="1"/>
              <a:t>birden</a:t>
            </a:r>
            <a:r>
              <a:rPr lang="en-US" sz="1100" dirty="0"/>
              <a:t> </a:t>
            </a:r>
            <a:r>
              <a:rPr lang="en-US" sz="1100" dirty="0" err="1"/>
              <a:t>fazla</a:t>
            </a:r>
            <a:r>
              <a:rPr lang="en-US" sz="1100" dirty="0"/>
              <a:t> </a:t>
            </a:r>
            <a:r>
              <a:rPr lang="en-US" sz="1100" dirty="0" err="1"/>
              <a:t>kolona</a:t>
            </a:r>
            <a:r>
              <a:rPr lang="en-US" sz="1100" dirty="0"/>
              <a:t> </a:t>
            </a:r>
            <a:r>
              <a:rPr lang="en-US" sz="1100" dirty="0" err="1"/>
              <a:t>göre</a:t>
            </a:r>
            <a:r>
              <a:rPr lang="en-US" sz="1100" dirty="0"/>
              <a:t> </a:t>
            </a:r>
            <a:r>
              <a:rPr lang="en-US" sz="1100" dirty="0" err="1"/>
              <a:t>gruplayarak</a:t>
            </a:r>
            <a:r>
              <a:rPr lang="en-US" sz="1100" dirty="0"/>
              <a:t> </a:t>
            </a:r>
            <a:r>
              <a:rPr lang="en-US" sz="1100" dirty="0" err="1"/>
              <a:t>toplu</a:t>
            </a:r>
            <a:r>
              <a:rPr lang="en-US" sz="1100" dirty="0"/>
              <a:t> </a:t>
            </a:r>
            <a:r>
              <a:rPr lang="en-US" sz="1100" dirty="0" err="1"/>
              <a:t>işlemler</a:t>
            </a:r>
            <a:r>
              <a:rPr lang="en-US" sz="1100" dirty="0"/>
              <a:t> </a:t>
            </a:r>
            <a:r>
              <a:rPr lang="en-US" sz="1100" dirty="0" err="1"/>
              <a:t>yapmamıza</a:t>
            </a:r>
            <a:r>
              <a:rPr lang="en-US" sz="1100" dirty="0"/>
              <a:t> </a:t>
            </a:r>
            <a:r>
              <a:rPr lang="en-US" sz="1100" dirty="0" err="1"/>
              <a:t>olanak</a:t>
            </a:r>
            <a:r>
              <a:rPr lang="en-US" sz="1100" dirty="0"/>
              <a:t> </a:t>
            </a:r>
            <a:r>
              <a:rPr lang="en-US" sz="1100" dirty="0" err="1"/>
              <a:t>tanır</a:t>
            </a:r>
            <a:r>
              <a:rPr lang="en-US" sz="1100" dirty="0"/>
              <a:t>. </a:t>
            </a:r>
            <a:r>
              <a:rPr lang="en-US" sz="1100" dirty="0" err="1"/>
              <a:t>Gruplama</a:t>
            </a:r>
            <a:r>
              <a:rPr lang="en-US" sz="1100" dirty="0"/>
              <a:t> </a:t>
            </a:r>
            <a:r>
              <a:rPr lang="en-US" sz="1100" dirty="0" err="1"/>
              <a:t>işlemi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adımda</a:t>
            </a:r>
            <a:r>
              <a:rPr lang="en-US" sz="1100" dirty="0"/>
              <a:t> </a:t>
            </a:r>
            <a:r>
              <a:rPr lang="en-US" sz="1100" dirty="0" err="1"/>
              <a:t>gerçekleştirilir</a:t>
            </a:r>
            <a:r>
              <a:rPr lang="en-US" sz="1100" dirty="0"/>
              <a:t>. </a:t>
            </a:r>
            <a:r>
              <a:rPr lang="en-US" sz="1100" dirty="0" err="1"/>
              <a:t>Örnek</a:t>
            </a:r>
            <a:r>
              <a:rPr lang="en-US" sz="1100" dirty="0"/>
              <a:t>: GROUP BY </a:t>
            </a:r>
            <a:r>
              <a:rPr lang="en-US" sz="1100" dirty="0" err="1"/>
              <a:t>country_id</a:t>
            </a:r>
            <a:endParaRPr lang="en-US" sz="1100" dirty="0"/>
          </a:p>
          <a:p>
            <a:r>
              <a:rPr lang="en-US" sz="1100" b="1" dirty="0" err="1">
                <a:solidFill>
                  <a:srgbClr val="FF0000"/>
                </a:solidFill>
              </a:rPr>
              <a:t>Hata</a:t>
            </a:r>
            <a:r>
              <a:rPr lang="en-US" sz="1100" b="1" dirty="0">
                <a:solidFill>
                  <a:srgbClr val="FF0000"/>
                </a:solidFill>
              </a:rPr>
              <a:t>: ERROR: column "</a:t>
            </a:r>
            <a:r>
              <a:rPr lang="en-US" sz="1100" b="1" dirty="0" err="1">
                <a:solidFill>
                  <a:srgbClr val="FF0000"/>
                </a:solidFill>
              </a:rPr>
              <a:t>column_name</a:t>
            </a:r>
            <a:r>
              <a:rPr lang="en-US" sz="1100" b="1" dirty="0">
                <a:solidFill>
                  <a:srgbClr val="FF0000"/>
                </a:solidFill>
              </a:rPr>
              <a:t>" must appear in the GROUP BY clause or be used in an aggregate function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HAVING</a:t>
            </a:r>
            <a:r>
              <a:rPr lang="en-US" sz="1100" dirty="0">
                <a:solidFill>
                  <a:srgbClr val="00206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GROUP BY </a:t>
            </a:r>
            <a:r>
              <a:rPr lang="en-US" sz="1100" dirty="0" err="1"/>
              <a:t>ile</a:t>
            </a:r>
            <a:r>
              <a:rPr lang="en-US" sz="1100" dirty="0"/>
              <a:t> </a:t>
            </a:r>
            <a:r>
              <a:rPr lang="en-US" sz="1100" dirty="0" err="1"/>
              <a:t>gruplanmış</a:t>
            </a:r>
            <a:r>
              <a:rPr lang="en-US" sz="1100" dirty="0"/>
              <a:t> </a:t>
            </a:r>
            <a:r>
              <a:rPr lang="en-US" sz="1100" dirty="0" err="1"/>
              <a:t>veriler</a:t>
            </a:r>
            <a:r>
              <a:rPr lang="en-US" sz="1100" dirty="0"/>
              <a:t> </a:t>
            </a:r>
            <a:r>
              <a:rPr lang="en-US" sz="1100" dirty="0" err="1"/>
              <a:t>üzerinde</a:t>
            </a:r>
            <a:r>
              <a:rPr lang="en-US" sz="1100" dirty="0"/>
              <a:t> ek </a:t>
            </a:r>
            <a:r>
              <a:rPr lang="en-US" sz="1100" dirty="0" err="1"/>
              <a:t>filtreleme</a:t>
            </a:r>
            <a:r>
              <a:rPr lang="en-US" sz="1100" dirty="0"/>
              <a:t> </a:t>
            </a:r>
            <a:r>
              <a:rPr lang="en-US" sz="1100" dirty="0" err="1"/>
              <a:t>yapar</a:t>
            </a:r>
            <a:r>
              <a:rPr lang="en-US" sz="1100" dirty="0"/>
              <a:t>. WHERE </a:t>
            </a:r>
            <a:r>
              <a:rPr lang="en-US" sz="1100" dirty="0" err="1"/>
              <a:t>ifadesinin</a:t>
            </a:r>
            <a:r>
              <a:rPr lang="en-US" sz="1100" dirty="0"/>
              <a:t> </a:t>
            </a:r>
            <a:r>
              <a:rPr lang="en-US" sz="1100" dirty="0" err="1"/>
              <a:t>aksine</a:t>
            </a:r>
            <a:r>
              <a:rPr lang="en-US" sz="1100" dirty="0"/>
              <a:t>, HAVING </a:t>
            </a:r>
            <a:r>
              <a:rPr lang="en-US" sz="1100" dirty="0" err="1"/>
              <a:t>toplu</a:t>
            </a:r>
            <a:r>
              <a:rPr lang="en-US" sz="1100" dirty="0"/>
              <a:t> </a:t>
            </a:r>
            <a:r>
              <a:rPr lang="en-US" sz="1100" dirty="0" err="1"/>
              <a:t>işlemlerden</a:t>
            </a:r>
            <a:r>
              <a:rPr lang="en-US" sz="1100" dirty="0"/>
              <a:t> </a:t>
            </a:r>
            <a:r>
              <a:rPr lang="en-US" sz="1100" dirty="0" err="1"/>
              <a:t>sonra</a:t>
            </a:r>
            <a:r>
              <a:rPr lang="en-US" sz="1100" dirty="0"/>
              <a:t> </a:t>
            </a:r>
            <a:r>
              <a:rPr lang="en-US" sz="1100" dirty="0" err="1"/>
              <a:t>uygulanır</a:t>
            </a:r>
            <a:r>
              <a:rPr lang="en-US" sz="1100" dirty="0"/>
              <a:t>. </a:t>
            </a:r>
            <a:r>
              <a:rPr lang="en-US" sz="1100" dirty="0" err="1"/>
              <a:t>Örnek</a:t>
            </a:r>
            <a:r>
              <a:rPr lang="en-US" sz="1100" dirty="0"/>
              <a:t>: HAVING COUNT(*) &gt; 1</a:t>
            </a:r>
          </a:p>
          <a:p>
            <a:r>
              <a:rPr lang="en-US" sz="1100" b="1" dirty="0" err="1">
                <a:solidFill>
                  <a:srgbClr val="FF0000"/>
                </a:solidFill>
              </a:rPr>
              <a:t>Hata</a:t>
            </a:r>
            <a:r>
              <a:rPr lang="en-US" sz="1100" b="1" dirty="0">
                <a:solidFill>
                  <a:srgbClr val="FF0000"/>
                </a:solidFill>
              </a:rPr>
              <a:t>: ERROR: syntax error at or near "SELECT"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SELECT</a:t>
            </a:r>
            <a:r>
              <a:rPr lang="en-US" sz="1100" dirty="0">
                <a:solidFill>
                  <a:srgbClr val="00206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 err="1"/>
              <a:t>Hangi</a:t>
            </a:r>
            <a:r>
              <a:rPr lang="en-US" sz="1100" dirty="0"/>
              <a:t> </a:t>
            </a:r>
            <a:r>
              <a:rPr lang="en-US" sz="1100" dirty="0" err="1"/>
              <a:t>kolonların</a:t>
            </a:r>
            <a:r>
              <a:rPr lang="en-US" sz="1100" dirty="0"/>
              <a:t> </a:t>
            </a:r>
            <a:r>
              <a:rPr lang="en-US" sz="1100" dirty="0" err="1"/>
              <a:t>veya</a:t>
            </a:r>
            <a:r>
              <a:rPr lang="en-US" sz="1100" dirty="0"/>
              <a:t> </a:t>
            </a:r>
            <a:r>
              <a:rPr lang="en-US" sz="1100" dirty="0" err="1"/>
              <a:t>ifadelerin</a:t>
            </a:r>
            <a:r>
              <a:rPr lang="en-US" sz="1100" dirty="0"/>
              <a:t> </a:t>
            </a:r>
            <a:r>
              <a:rPr lang="en-US" sz="1100" dirty="0" err="1"/>
              <a:t>sonuç</a:t>
            </a:r>
            <a:r>
              <a:rPr lang="en-US" sz="1100" dirty="0"/>
              <a:t> </a:t>
            </a:r>
            <a:r>
              <a:rPr lang="en-US" sz="1100" dirty="0" err="1"/>
              <a:t>kümesinde</a:t>
            </a:r>
            <a:r>
              <a:rPr lang="en-US" sz="1100" dirty="0"/>
              <a:t> </a:t>
            </a:r>
            <a:r>
              <a:rPr lang="en-US" sz="1100" dirty="0" err="1"/>
              <a:t>yer</a:t>
            </a:r>
            <a:r>
              <a:rPr lang="en-US" sz="1100" dirty="0"/>
              <a:t> </a:t>
            </a:r>
            <a:r>
              <a:rPr lang="en-US" sz="1100" dirty="0" err="1"/>
              <a:t>alacağını</a:t>
            </a:r>
            <a:r>
              <a:rPr lang="en-US" sz="1100" dirty="0"/>
              <a:t> </a:t>
            </a:r>
            <a:r>
              <a:rPr lang="en-US" sz="1100" dirty="0" err="1"/>
              <a:t>belirler</a:t>
            </a:r>
            <a:r>
              <a:rPr lang="en-US" sz="1100" dirty="0"/>
              <a:t>. Bu </a:t>
            </a:r>
            <a:r>
              <a:rPr lang="en-US" sz="1100" dirty="0" err="1"/>
              <a:t>adımda</a:t>
            </a:r>
            <a:r>
              <a:rPr lang="en-US" sz="1100" dirty="0"/>
              <a:t> </a:t>
            </a:r>
            <a:r>
              <a:rPr lang="en-US" sz="1100" dirty="0" err="1"/>
              <a:t>istenen</a:t>
            </a:r>
            <a:r>
              <a:rPr lang="en-US" sz="1100" dirty="0"/>
              <a:t> </a:t>
            </a:r>
            <a:r>
              <a:rPr lang="en-US" sz="1100" dirty="0" err="1"/>
              <a:t>veriler</a:t>
            </a:r>
            <a:r>
              <a:rPr lang="en-US" sz="1100" dirty="0"/>
              <a:t> </a:t>
            </a:r>
            <a:r>
              <a:rPr lang="en-US" sz="1100" dirty="0" err="1"/>
              <a:t>seçilir</a:t>
            </a:r>
            <a:r>
              <a:rPr lang="en-US" sz="1100" dirty="0"/>
              <a:t>. </a:t>
            </a:r>
            <a:r>
              <a:rPr lang="en-US" sz="1100" dirty="0" err="1"/>
              <a:t>Örnek</a:t>
            </a:r>
            <a:r>
              <a:rPr lang="en-US" sz="1100" dirty="0"/>
              <a:t>: SELECT </a:t>
            </a:r>
            <a:r>
              <a:rPr lang="en-US" sz="1100" dirty="0" err="1"/>
              <a:t>country_id</a:t>
            </a:r>
            <a:r>
              <a:rPr lang="en-US" sz="1100" dirty="0"/>
              <a:t>, MAX(city)</a:t>
            </a:r>
          </a:p>
          <a:p>
            <a:r>
              <a:rPr lang="en-US" sz="1100" b="1" dirty="0" err="1">
                <a:solidFill>
                  <a:srgbClr val="FF0000"/>
                </a:solidFill>
              </a:rPr>
              <a:t>Hata</a:t>
            </a:r>
            <a:r>
              <a:rPr lang="en-US" sz="1100" b="1" dirty="0">
                <a:solidFill>
                  <a:srgbClr val="FF0000"/>
                </a:solidFill>
              </a:rPr>
              <a:t>: ERROR: column "</a:t>
            </a:r>
            <a:r>
              <a:rPr lang="en-US" sz="1100" b="1" dirty="0" err="1">
                <a:solidFill>
                  <a:srgbClr val="FF0000"/>
                </a:solidFill>
              </a:rPr>
              <a:t>column_name</a:t>
            </a:r>
            <a:r>
              <a:rPr lang="en-US" sz="1100" b="1" dirty="0">
                <a:solidFill>
                  <a:srgbClr val="FF0000"/>
                </a:solidFill>
              </a:rPr>
              <a:t>" does not exist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DISTINCT</a:t>
            </a:r>
            <a:r>
              <a:rPr lang="en-US" sz="1100" dirty="0">
                <a:solidFill>
                  <a:srgbClr val="00206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 err="1"/>
              <a:t>Tekrarlayan</a:t>
            </a:r>
            <a:r>
              <a:rPr lang="en-US" sz="1100" dirty="0"/>
              <a:t> </a:t>
            </a:r>
            <a:r>
              <a:rPr lang="en-US" sz="1100" dirty="0" err="1"/>
              <a:t>satırları</a:t>
            </a:r>
            <a:r>
              <a:rPr lang="en-US" sz="1100" dirty="0"/>
              <a:t> </a:t>
            </a:r>
            <a:r>
              <a:rPr lang="en-US" sz="1100" dirty="0" err="1"/>
              <a:t>kaldırarak</a:t>
            </a:r>
            <a:r>
              <a:rPr lang="en-US" sz="1100" dirty="0"/>
              <a:t> </a:t>
            </a:r>
            <a:r>
              <a:rPr lang="en-US" sz="1100" dirty="0" err="1"/>
              <a:t>benzersiz</a:t>
            </a:r>
            <a:r>
              <a:rPr lang="en-US" sz="1100" dirty="0"/>
              <a:t> (distinct) </a:t>
            </a:r>
            <a:r>
              <a:rPr lang="en-US" sz="1100" dirty="0" err="1"/>
              <a:t>sonuçlar</a:t>
            </a:r>
            <a:r>
              <a:rPr lang="en-US" sz="1100" dirty="0"/>
              <a:t> </a:t>
            </a:r>
            <a:r>
              <a:rPr lang="en-US" sz="1100" dirty="0" err="1"/>
              <a:t>döndürür</a:t>
            </a:r>
            <a:r>
              <a:rPr lang="en-US" sz="1100" dirty="0"/>
              <a:t>. Bu </a:t>
            </a:r>
            <a:r>
              <a:rPr lang="en-US" sz="1100" dirty="0" err="1"/>
              <a:t>adım</a:t>
            </a:r>
            <a:r>
              <a:rPr lang="en-US" sz="1100" dirty="0"/>
              <a:t>, SELECT </a:t>
            </a:r>
            <a:r>
              <a:rPr lang="en-US" sz="1100" dirty="0" err="1"/>
              <a:t>ifadesinden</a:t>
            </a:r>
            <a:r>
              <a:rPr lang="en-US" sz="1100" dirty="0"/>
              <a:t> </a:t>
            </a:r>
            <a:r>
              <a:rPr lang="en-US" sz="1100" dirty="0" err="1"/>
              <a:t>sonra</a:t>
            </a:r>
            <a:r>
              <a:rPr lang="en-US" sz="1100" dirty="0"/>
              <a:t> </a:t>
            </a:r>
            <a:r>
              <a:rPr lang="en-US" sz="1100" dirty="0" err="1"/>
              <a:t>uygulanır</a:t>
            </a:r>
            <a:r>
              <a:rPr lang="en-US" sz="1100" dirty="0"/>
              <a:t>. </a:t>
            </a:r>
            <a:r>
              <a:rPr lang="en-US" sz="1100" dirty="0" err="1"/>
              <a:t>Örnek</a:t>
            </a:r>
            <a:r>
              <a:rPr lang="en-US" sz="1100" dirty="0"/>
              <a:t>: SELECT DISTINCT city</a:t>
            </a:r>
          </a:p>
          <a:p>
            <a:r>
              <a:rPr lang="en-US" sz="1100" b="1" dirty="0" err="1">
                <a:solidFill>
                  <a:srgbClr val="FF0000"/>
                </a:solidFill>
              </a:rPr>
              <a:t>Hata</a:t>
            </a:r>
            <a:r>
              <a:rPr lang="en-US" sz="1100" b="1" dirty="0">
                <a:solidFill>
                  <a:srgbClr val="FF0000"/>
                </a:solidFill>
              </a:rPr>
              <a:t>: ERROR: syntax error at or near "ORDER” </a:t>
            </a:r>
            <a:r>
              <a:rPr lang="en-US" sz="1100" dirty="0"/>
              <a:t>DISTINCT </a:t>
            </a:r>
            <a:r>
              <a:rPr lang="en-US" sz="1100" dirty="0" err="1"/>
              <a:t>ifadesi</a:t>
            </a:r>
            <a:r>
              <a:rPr lang="en-US" sz="1100" dirty="0"/>
              <a:t> SELECT </a:t>
            </a:r>
            <a:r>
              <a:rPr lang="en-US" sz="1100" dirty="0" err="1"/>
              <a:t>ifadesinden</a:t>
            </a:r>
            <a:r>
              <a:rPr lang="en-US" sz="1100" dirty="0"/>
              <a:t> </a:t>
            </a:r>
            <a:r>
              <a:rPr lang="en-US" sz="1100" dirty="0" err="1"/>
              <a:t>sonra</a:t>
            </a:r>
            <a:r>
              <a:rPr lang="en-US" sz="1100" dirty="0"/>
              <a:t> </a:t>
            </a:r>
            <a:r>
              <a:rPr lang="en-US" sz="1100" dirty="0" err="1"/>
              <a:t>gelir</a:t>
            </a:r>
            <a:r>
              <a:rPr lang="en-US" sz="1100" dirty="0"/>
              <a:t>. </a:t>
            </a:r>
            <a:r>
              <a:rPr lang="en-US" sz="1100" dirty="0" err="1"/>
              <a:t>Eğer</a:t>
            </a:r>
            <a:r>
              <a:rPr lang="en-US" sz="1100" dirty="0"/>
              <a:t> </a:t>
            </a:r>
            <a:r>
              <a:rPr lang="en-US" sz="1100" dirty="0" err="1"/>
              <a:t>yanlış</a:t>
            </a:r>
            <a:r>
              <a:rPr lang="en-US" sz="1100" dirty="0"/>
              <a:t> </a:t>
            </a:r>
            <a:r>
              <a:rPr lang="en-US" sz="1100" dirty="0" err="1"/>
              <a:t>sırada</a:t>
            </a:r>
            <a:r>
              <a:rPr lang="en-US" sz="1100" dirty="0"/>
              <a:t> </a:t>
            </a:r>
            <a:r>
              <a:rPr lang="en-US" sz="1100" dirty="0" err="1"/>
              <a:t>kullanılırsa</a:t>
            </a:r>
            <a:r>
              <a:rPr lang="en-US" sz="1100" dirty="0"/>
              <a:t>,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tür</a:t>
            </a:r>
            <a:r>
              <a:rPr lang="en-US" sz="1100" dirty="0"/>
              <a:t> </a:t>
            </a:r>
            <a:r>
              <a:rPr lang="en-US" sz="1100" dirty="0" err="1"/>
              <a:t>hatalar</a:t>
            </a:r>
            <a:r>
              <a:rPr lang="en-US" sz="1100" dirty="0"/>
              <a:t> </a:t>
            </a:r>
            <a:r>
              <a:rPr lang="en-US" sz="1100" dirty="0" err="1"/>
              <a:t>alabilirsiniz</a:t>
            </a:r>
            <a:r>
              <a:rPr lang="en-US" sz="1100" dirty="0"/>
              <a:t>.</a:t>
            </a:r>
            <a:endParaRPr lang="en-US" sz="1100" b="1" dirty="0">
              <a:solidFill>
                <a:srgbClr val="FF0000"/>
              </a:solidFill>
            </a:endParaRPr>
          </a:p>
          <a:p>
            <a:r>
              <a:rPr lang="en-US" sz="1100" b="1" dirty="0">
                <a:solidFill>
                  <a:srgbClr val="002060"/>
                </a:solidFill>
              </a:rPr>
              <a:t>ORDER BY</a:t>
            </a:r>
            <a:r>
              <a:rPr lang="en-US" sz="1100" dirty="0">
                <a:solidFill>
                  <a:srgbClr val="00206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 err="1"/>
              <a:t>Sonuç</a:t>
            </a:r>
            <a:r>
              <a:rPr lang="en-US" sz="1100" dirty="0"/>
              <a:t> </a:t>
            </a:r>
            <a:r>
              <a:rPr lang="en-US" sz="1100" dirty="0" err="1"/>
              <a:t>kümesini</a:t>
            </a:r>
            <a:r>
              <a:rPr lang="en-US" sz="1100" dirty="0"/>
              <a:t> </a:t>
            </a:r>
            <a:r>
              <a:rPr lang="en-US" sz="1100" dirty="0" err="1"/>
              <a:t>belirli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sıraya</a:t>
            </a:r>
            <a:r>
              <a:rPr lang="en-US" sz="1100" dirty="0"/>
              <a:t> </a:t>
            </a:r>
            <a:r>
              <a:rPr lang="en-US" sz="1100" dirty="0" err="1"/>
              <a:t>göre</a:t>
            </a:r>
            <a:r>
              <a:rPr lang="en-US" sz="1100" dirty="0"/>
              <a:t> </a:t>
            </a:r>
            <a:r>
              <a:rPr lang="en-US" sz="1100" dirty="0" err="1"/>
              <a:t>düzenler</a:t>
            </a:r>
            <a:r>
              <a:rPr lang="en-US" sz="1100" dirty="0"/>
              <a:t>. </a:t>
            </a:r>
            <a:r>
              <a:rPr lang="en-US" sz="1100" dirty="0" err="1"/>
              <a:t>Artan</a:t>
            </a:r>
            <a:r>
              <a:rPr lang="en-US" sz="1100" dirty="0"/>
              <a:t> </a:t>
            </a:r>
            <a:r>
              <a:rPr lang="en-US" sz="1100" dirty="0" err="1"/>
              <a:t>veya</a:t>
            </a:r>
            <a:r>
              <a:rPr lang="en-US" sz="1100" dirty="0"/>
              <a:t> </a:t>
            </a:r>
            <a:r>
              <a:rPr lang="en-US" sz="1100" dirty="0" err="1"/>
              <a:t>azalan</a:t>
            </a:r>
            <a:r>
              <a:rPr lang="en-US" sz="1100" dirty="0"/>
              <a:t> </a:t>
            </a:r>
            <a:r>
              <a:rPr lang="en-US" sz="1100" dirty="0" err="1"/>
              <a:t>sırada</a:t>
            </a:r>
            <a:r>
              <a:rPr lang="en-US" sz="1100" dirty="0"/>
              <a:t> </a:t>
            </a:r>
            <a:r>
              <a:rPr lang="en-US" sz="1100" dirty="0" err="1"/>
              <a:t>olabilir</a:t>
            </a:r>
            <a:r>
              <a:rPr lang="en-US" sz="1100" dirty="0"/>
              <a:t>. </a:t>
            </a:r>
            <a:r>
              <a:rPr lang="en-US" sz="1100" dirty="0" err="1"/>
              <a:t>Örnek</a:t>
            </a:r>
            <a:r>
              <a:rPr lang="en-US" sz="1100" dirty="0"/>
              <a:t>: ORDER BY city DESC</a:t>
            </a:r>
          </a:p>
          <a:p>
            <a:r>
              <a:rPr lang="en-US" sz="1100" b="1" dirty="0" err="1">
                <a:solidFill>
                  <a:srgbClr val="FF0000"/>
                </a:solidFill>
              </a:rPr>
              <a:t>Hata</a:t>
            </a:r>
            <a:r>
              <a:rPr lang="en-US" sz="1100" b="1" dirty="0">
                <a:solidFill>
                  <a:srgbClr val="FF0000"/>
                </a:solidFill>
              </a:rPr>
              <a:t>: ERROR: syntax error at or near "LIMIT” </a:t>
            </a:r>
            <a:r>
              <a:rPr lang="en-US" sz="1100" dirty="0"/>
              <a:t>ORDER BY </a:t>
            </a:r>
            <a:r>
              <a:rPr lang="en-US" sz="1100" dirty="0" err="1"/>
              <a:t>ifadesi</a:t>
            </a:r>
            <a:r>
              <a:rPr lang="en-US" sz="1100" dirty="0"/>
              <a:t> SELECT </a:t>
            </a:r>
            <a:r>
              <a:rPr lang="en-US" sz="1100" dirty="0" err="1"/>
              <a:t>ifadesinden</a:t>
            </a:r>
            <a:r>
              <a:rPr lang="en-US" sz="1100" dirty="0"/>
              <a:t> </a:t>
            </a:r>
            <a:r>
              <a:rPr lang="en-US" sz="1100" dirty="0" err="1"/>
              <a:t>sonra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LIMIT </a:t>
            </a:r>
            <a:r>
              <a:rPr lang="en-US" sz="1100" dirty="0" err="1"/>
              <a:t>ifadesinden</a:t>
            </a:r>
            <a:r>
              <a:rPr lang="en-US" sz="1100" dirty="0"/>
              <a:t> </a:t>
            </a:r>
            <a:r>
              <a:rPr lang="en-US" sz="1100" dirty="0" err="1"/>
              <a:t>önce</a:t>
            </a:r>
            <a:r>
              <a:rPr lang="en-US" sz="1100" dirty="0"/>
              <a:t> </a:t>
            </a:r>
            <a:r>
              <a:rPr lang="en-US" sz="1100" dirty="0" err="1"/>
              <a:t>gelmelidir</a:t>
            </a:r>
            <a:r>
              <a:rPr lang="en-US" sz="1100" dirty="0"/>
              <a:t>. </a:t>
            </a:r>
            <a:r>
              <a:rPr lang="en-US" sz="1100" dirty="0" err="1"/>
              <a:t>Yanlış</a:t>
            </a:r>
            <a:r>
              <a:rPr lang="en-US" sz="1100" dirty="0"/>
              <a:t> </a:t>
            </a:r>
            <a:r>
              <a:rPr lang="en-US" sz="1100" dirty="0" err="1"/>
              <a:t>sırada</a:t>
            </a:r>
            <a:r>
              <a:rPr lang="en-US" sz="1100" dirty="0"/>
              <a:t> </a:t>
            </a:r>
            <a:r>
              <a:rPr lang="en-US" sz="1100" dirty="0" err="1"/>
              <a:t>kullanılırsa</a:t>
            </a:r>
            <a:r>
              <a:rPr lang="en-US" sz="1100" dirty="0"/>
              <a:t>, </a:t>
            </a:r>
            <a:r>
              <a:rPr lang="en-US" sz="1100" dirty="0" err="1"/>
              <a:t>sözdizimi</a:t>
            </a:r>
            <a:r>
              <a:rPr lang="en-US" sz="1100" dirty="0"/>
              <a:t> </a:t>
            </a:r>
            <a:r>
              <a:rPr lang="en-US" sz="1100" dirty="0" err="1"/>
              <a:t>hatası</a:t>
            </a:r>
            <a:r>
              <a:rPr lang="en-US" sz="1100" dirty="0"/>
              <a:t> </a:t>
            </a:r>
            <a:r>
              <a:rPr lang="en-US" sz="1100" dirty="0" err="1"/>
              <a:t>alırsınız</a:t>
            </a:r>
            <a:r>
              <a:rPr lang="en-US" sz="1100" dirty="0"/>
              <a:t>.</a:t>
            </a:r>
            <a:endParaRPr lang="en-US" sz="1100" b="1" dirty="0"/>
          </a:p>
          <a:p>
            <a:r>
              <a:rPr lang="en-US" sz="1100" b="1" dirty="0">
                <a:solidFill>
                  <a:srgbClr val="002060"/>
                </a:solidFill>
              </a:rPr>
              <a:t>LIMIT</a:t>
            </a:r>
            <a:r>
              <a:rPr lang="en-US" sz="1100" dirty="0">
                <a:solidFill>
                  <a:srgbClr val="00206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 err="1"/>
              <a:t>Döndürülecek</a:t>
            </a:r>
            <a:r>
              <a:rPr lang="en-US" sz="1100" dirty="0"/>
              <a:t> </a:t>
            </a:r>
            <a:r>
              <a:rPr lang="en-US" sz="1100" dirty="0" err="1"/>
              <a:t>satır</a:t>
            </a:r>
            <a:r>
              <a:rPr lang="en-US" sz="1100" dirty="0"/>
              <a:t> </a:t>
            </a:r>
            <a:r>
              <a:rPr lang="en-US" sz="1100" dirty="0" err="1"/>
              <a:t>sayısını</a:t>
            </a:r>
            <a:r>
              <a:rPr lang="en-US" sz="1100" dirty="0"/>
              <a:t> </a:t>
            </a:r>
            <a:r>
              <a:rPr lang="en-US" sz="1100" dirty="0" err="1"/>
              <a:t>sınırlar</a:t>
            </a:r>
            <a:r>
              <a:rPr lang="en-US" sz="1100" dirty="0"/>
              <a:t>. </a:t>
            </a:r>
            <a:r>
              <a:rPr lang="en-US" sz="1100" dirty="0" err="1"/>
              <a:t>Belirli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sayıda</a:t>
            </a:r>
            <a:r>
              <a:rPr lang="en-US" sz="1100" dirty="0"/>
              <a:t> </a:t>
            </a:r>
            <a:r>
              <a:rPr lang="en-US" sz="1100" dirty="0" err="1"/>
              <a:t>sonuç</a:t>
            </a:r>
            <a:r>
              <a:rPr lang="en-US" sz="1100" dirty="0"/>
              <a:t> </a:t>
            </a:r>
            <a:r>
              <a:rPr lang="en-US" sz="1100" dirty="0" err="1"/>
              <a:t>döndürmek</a:t>
            </a:r>
            <a:r>
              <a:rPr lang="en-US" sz="1100" dirty="0"/>
              <a:t> </a:t>
            </a:r>
            <a:r>
              <a:rPr lang="en-US" sz="1100" dirty="0" err="1"/>
              <a:t>için</a:t>
            </a:r>
            <a:r>
              <a:rPr lang="en-US" sz="1100" dirty="0"/>
              <a:t> </a:t>
            </a:r>
            <a:r>
              <a:rPr lang="en-US" sz="1100" dirty="0" err="1"/>
              <a:t>kullanılır</a:t>
            </a:r>
            <a:r>
              <a:rPr lang="en-US" sz="1100" dirty="0"/>
              <a:t>. </a:t>
            </a:r>
            <a:r>
              <a:rPr lang="en-US" sz="1100" dirty="0" err="1"/>
              <a:t>Örnek</a:t>
            </a:r>
            <a:r>
              <a:rPr lang="en-US" sz="1100" dirty="0"/>
              <a:t>: LIMIT 10</a:t>
            </a:r>
          </a:p>
          <a:p>
            <a:r>
              <a:rPr lang="en-US" sz="1100" b="1" dirty="0" err="1">
                <a:solidFill>
                  <a:srgbClr val="FF0000"/>
                </a:solidFill>
              </a:rPr>
              <a:t>Hata</a:t>
            </a:r>
            <a:r>
              <a:rPr lang="en-US" sz="1100" b="1" dirty="0">
                <a:solidFill>
                  <a:srgbClr val="FF0000"/>
                </a:solidFill>
              </a:rPr>
              <a:t>: ERROR: syntax error at or near "LIMIT” </a:t>
            </a:r>
            <a:r>
              <a:rPr lang="en-US" sz="1100" b="1" dirty="0" err="1"/>
              <a:t>Açıklama</a:t>
            </a:r>
            <a:r>
              <a:rPr lang="en-US" sz="1100" dirty="0"/>
              <a:t>: LIMIT </a:t>
            </a:r>
            <a:r>
              <a:rPr lang="en-US" sz="1100" dirty="0" err="1"/>
              <a:t>ifadesi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son </a:t>
            </a:r>
            <a:r>
              <a:rPr lang="en-US" sz="1100" dirty="0" err="1"/>
              <a:t>gelir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</a:t>
            </a:r>
            <a:r>
              <a:rPr lang="en-US" sz="1100" dirty="0" err="1"/>
              <a:t>sonuç</a:t>
            </a:r>
            <a:r>
              <a:rPr lang="en-US" sz="1100" dirty="0"/>
              <a:t> </a:t>
            </a:r>
            <a:r>
              <a:rPr lang="en-US" sz="1100" dirty="0" err="1"/>
              <a:t>kümesini</a:t>
            </a:r>
            <a:r>
              <a:rPr lang="en-US" sz="1100" dirty="0"/>
              <a:t> </a:t>
            </a:r>
            <a:r>
              <a:rPr lang="en-US" sz="1100" dirty="0" err="1"/>
              <a:t>sınırlar</a:t>
            </a:r>
            <a:r>
              <a:rPr lang="en-US" sz="1100" dirty="0"/>
              <a:t>. </a:t>
            </a:r>
            <a:r>
              <a:rPr lang="en-US" sz="1100" dirty="0" err="1"/>
              <a:t>Yanlış</a:t>
            </a:r>
            <a:r>
              <a:rPr lang="en-US" sz="1100" dirty="0"/>
              <a:t> </a:t>
            </a:r>
            <a:r>
              <a:rPr lang="en-US" sz="1100" dirty="0" err="1"/>
              <a:t>sırada</a:t>
            </a:r>
            <a:r>
              <a:rPr lang="en-US" sz="1100" dirty="0"/>
              <a:t> </a:t>
            </a:r>
            <a:r>
              <a:rPr lang="en-US" sz="1100" dirty="0" err="1"/>
              <a:t>kullanılırsa</a:t>
            </a:r>
            <a:r>
              <a:rPr lang="en-US" sz="1100" dirty="0"/>
              <a:t>,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tür</a:t>
            </a:r>
            <a:r>
              <a:rPr lang="en-US" sz="1100" dirty="0"/>
              <a:t> </a:t>
            </a:r>
            <a:r>
              <a:rPr lang="en-US" sz="1100" dirty="0" err="1"/>
              <a:t>hatalarla</a:t>
            </a:r>
            <a:r>
              <a:rPr lang="en-US" sz="1100" dirty="0"/>
              <a:t> </a:t>
            </a:r>
            <a:r>
              <a:rPr lang="en-US" sz="1100" dirty="0" err="1"/>
              <a:t>karşılaşabilirsiniz</a:t>
            </a:r>
            <a:r>
              <a:rPr lang="en-US" sz="1100" dirty="0"/>
              <a:t>.</a:t>
            </a:r>
            <a:endParaRPr lang="en-US" sz="1100" b="1" dirty="0">
              <a:solidFill>
                <a:srgbClr val="FF0000"/>
              </a:solidFill>
            </a:endParaRPr>
          </a:p>
          <a:p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7801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SQL </a:t>
            </a:r>
            <a:r>
              <a:rPr lang="en-US" sz="3200" b="1" dirty="0" err="1">
                <a:solidFill>
                  <a:srgbClr val="C00000"/>
                </a:solidFill>
              </a:rPr>
              <a:t>Sorgu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 err="1">
                <a:solidFill>
                  <a:srgbClr val="C00000"/>
                </a:solidFill>
              </a:rPr>
              <a:t>Komutlarının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 err="1">
                <a:solidFill>
                  <a:srgbClr val="C00000"/>
                </a:solidFill>
              </a:rPr>
              <a:t>Çalıştırılma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 err="1">
                <a:solidFill>
                  <a:srgbClr val="C00000"/>
                </a:solidFill>
              </a:rPr>
              <a:t>Sırası</a:t>
            </a:r>
            <a:endParaRPr lang="tr-TR" sz="32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406C5FF-A731-B1AA-55D6-28E79F075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435" y="988742"/>
            <a:ext cx="1482708" cy="48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F3C4F3-F8DB-B948-93E7-B83E78D07095}"/>
              </a:ext>
            </a:extLst>
          </p:cNvPr>
          <p:cNvSpPr txBox="1"/>
          <p:nvPr/>
        </p:nvSpPr>
        <p:spPr>
          <a:xfrm>
            <a:off x="1593364" y="2975506"/>
            <a:ext cx="900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>
                <a:latin typeface="Calibri" panose="020F0502020204030204" pitchFamily="34" charset="0"/>
                <a:cs typeface="Calibri" panose="020F0502020204030204" pitchFamily="34" charset="0"/>
              </a:rPr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31000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2" y="1667332"/>
            <a:ext cx="993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Joins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ortak anahtar değerler üzerinden iki yada daha fazla tabloyu aynı anda sorgulayıp bir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oluşturmak için kullanılır. </a:t>
            </a:r>
            <a:endParaRPr lang="tr-T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SELECT ifadesi ve </a:t>
            </a:r>
            <a:r>
              <a:rPr lang="tr-TR" b="1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join</a:t>
            </a:r>
            <a:r>
              <a:rPr lang="tr-TR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1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condition</a:t>
            </a:r>
            <a:r>
              <a:rPr lang="tr-TR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kullanarak tablolar birleştirilir.</a:t>
            </a:r>
            <a:endParaRPr lang="tr-T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Tablolar </a:t>
            </a:r>
            <a:r>
              <a:rPr lang="tr-TR" b="1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foreign</a:t>
            </a:r>
            <a:r>
              <a:rPr lang="tr-TR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1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</a:t>
            </a:r>
            <a:r>
              <a:rPr lang="tr-TR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1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constraints</a:t>
            </a:r>
            <a:r>
              <a:rPr lang="tr-TR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kullanılarak birbirleriyle ilişkilendirilir.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JOINS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91F2F45-5DC5-0EA7-901C-BCFD3B74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388" y="3538111"/>
            <a:ext cx="34036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7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JOIN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643972" y="2215063"/>
            <a:ext cx="616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facebook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linkedin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facebook.</a:t>
            </a:r>
            <a:r>
              <a:rPr lang="tr-TR" sz="18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linkedin.</a:t>
            </a:r>
            <a:r>
              <a:rPr lang="tr-TR" sz="18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45A21556-599C-653B-A0BD-8784EA1950A3}"/>
              </a:ext>
            </a:extLst>
          </p:cNvPr>
          <p:cNvSpPr txBox="1"/>
          <p:nvPr/>
        </p:nvSpPr>
        <p:spPr>
          <a:xfrm>
            <a:off x="643972" y="1548804"/>
            <a:ext cx="752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err="1"/>
              <a:t>Default</a:t>
            </a:r>
            <a:r>
              <a:rPr lang="tr-TR"/>
              <a:t> </a:t>
            </a:r>
            <a:r>
              <a:rPr lang="tr-TR" err="1"/>
              <a:t>Join</a:t>
            </a:r>
            <a:r>
              <a:rPr lang="tr-TR"/>
              <a:t> tipidir. Sorgu yazarken INNER JOIN belirtmeniz gerekmez. Yalnızca JOIN yazmak bir INNER </a:t>
            </a:r>
            <a:r>
              <a:rPr lang="tr-TR" err="1"/>
              <a:t>JOIN'dir</a:t>
            </a:r>
            <a:r>
              <a:rPr lang="tr-TR"/>
              <a:t>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2003BEF-92DE-7096-EF49-94B5EC26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162" y="1175670"/>
            <a:ext cx="2374417" cy="161033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7AFAFB5-103B-9BD1-69F8-4D5E8258B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4" y="2990825"/>
            <a:ext cx="4188332" cy="94968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8851B2F3-D524-8B3B-E3D8-932C5E40ABF6}"/>
              </a:ext>
            </a:extLst>
          </p:cNvPr>
          <p:cNvSpPr txBox="1"/>
          <p:nvPr/>
        </p:nvSpPr>
        <p:spPr>
          <a:xfrm>
            <a:off x="573228" y="4028797"/>
            <a:ext cx="9036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i="0">
                <a:solidFill>
                  <a:srgbClr val="000000"/>
                </a:solidFill>
                <a:effectLst/>
              </a:rPr>
              <a:t>ON deyiminde belirttiğiniz sütunlar arasında eşleşen değerleri bulmaya çalışır.</a:t>
            </a:r>
          </a:p>
          <a:p>
            <a:endParaRPr lang="tr-TR">
              <a:solidFill>
                <a:srgbClr val="000000"/>
              </a:solidFill>
            </a:endParaRPr>
          </a:p>
          <a:p>
            <a:r>
              <a:rPr lang="tr-TR"/>
              <a:t>SQL daha sonra ilk tablodaki (</a:t>
            </a:r>
            <a:r>
              <a:rPr lang="tr-TR" err="1"/>
              <a:t>facebook.name</a:t>
            </a:r>
            <a:r>
              <a:rPr lang="tr-TR"/>
              <a:t>) belirtilen sütunun ilk değerinden başlar ve ikinci tabloda (</a:t>
            </a:r>
            <a:r>
              <a:rPr lang="tr-TR" err="1"/>
              <a:t>linkedin.name</a:t>
            </a:r>
            <a:r>
              <a:rPr lang="tr-TR"/>
              <a:t>) belirtilen sütun için bir eşleşme arar.</a:t>
            </a:r>
          </a:p>
          <a:p>
            <a:endParaRPr lang="tr-TR"/>
          </a:p>
          <a:p>
            <a:r>
              <a:rPr lang="tr-TR"/>
              <a:t>Eşleşme varsa hem birinci tablonun satırındaki hem de ikinci tablodaki satırdaki verileri kopyalar ve yeni oluşturulan tabloya yerleştirir. SQL, eşleşmeyen hiçbir satıra ekleme yapmaz.</a:t>
            </a:r>
          </a:p>
        </p:txBody>
      </p:sp>
    </p:spTree>
    <p:extLst>
      <p:ext uri="{BB962C8B-B14F-4D97-AF65-F5344CB8AC3E}">
        <p14:creationId xmlns:p14="http://schemas.microsoft.com/office/powerpoint/2010/main" val="405437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JOIN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2003BEF-92DE-7096-EF49-94B5EC26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162" y="1175670"/>
            <a:ext cx="2374417" cy="161033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05B66CE-BD9B-DA5B-8327-1FE42325C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r="3943"/>
          <a:stretch/>
        </p:blipFill>
        <p:spPr>
          <a:xfrm>
            <a:off x="749217" y="1547977"/>
            <a:ext cx="7439087" cy="46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7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JOIN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2003BEF-92DE-7096-EF49-94B5EC26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162" y="1169771"/>
            <a:ext cx="2374417" cy="161033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BFC72DC-3C4E-1B0B-6AB8-A7828AF78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17" y="1632293"/>
            <a:ext cx="8199019" cy="4597426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8BFF227-CAC5-174D-77E3-DC7BE50CD811}"/>
              </a:ext>
            </a:extLst>
          </p:cNvPr>
          <p:cNvSpPr txBox="1"/>
          <p:nvPr/>
        </p:nvSpPr>
        <p:spPr>
          <a:xfrm>
            <a:off x="8725146" y="4807975"/>
            <a:ext cx="2837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>
                <a:solidFill>
                  <a:srgbClr val="000000"/>
                </a:solidFill>
                <a:latin typeface="Arial" panose="020B0604020202020204" pitchFamily="34" charset="0"/>
              </a:rPr>
              <a:t>Her </a:t>
            </a:r>
            <a:r>
              <a:rPr lang="tr-TR" sz="120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eşleşme olduğunda satırlar birleştirilir. Bu nedenle, </a:t>
            </a:r>
            <a:r>
              <a:rPr lang="tr-TR" sz="120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join’lediğiniz</a:t>
            </a:r>
            <a:r>
              <a:rPr lang="tr-TR" sz="120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sütunlardaki verileriniz benzersiz değilse, </a:t>
            </a:r>
            <a:r>
              <a:rPr lang="tr-TR" sz="1200">
                <a:solidFill>
                  <a:srgbClr val="000000"/>
                </a:solidFill>
                <a:latin typeface="Arial" panose="020B0604020202020204" pitchFamily="34" charset="0"/>
              </a:rPr>
              <a:t>oluşan</a:t>
            </a:r>
            <a:r>
              <a:rPr lang="tr-TR" sz="120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tabloda </a:t>
            </a:r>
            <a:r>
              <a:rPr lang="tr-TR" sz="120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duplike</a:t>
            </a:r>
            <a:r>
              <a:rPr lang="tr-TR" sz="120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veriler </a:t>
            </a:r>
            <a:r>
              <a:rPr lang="tr-TR" sz="1200">
                <a:solidFill>
                  <a:srgbClr val="000000"/>
                </a:solidFill>
                <a:latin typeface="Arial" panose="020B0604020202020204" pitchFamily="34" charset="0"/>
              </a:rPr>
              <a:t>oluşur</a:t>
            </a:r>
            <a:r>
              <a:rPr lang="tr-TR" sz="120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tr-TR" sz="1200"/>
          </a:p>
        </p:txBody>
      </p:sp>
    </p:spTree>
    <p:extLst>
      <p:ext uri="{BB962C8B-B14F-4D97-AF65-F5344CB8AC3E}">
        <p14:creationId xmlns:p14="http://schemas.microsoft.com/office/powerpoint/2010/main" val="8846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 JOIN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2003BEF-92DE-7096-EF49-94B5EC26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162" y="1175670"/>
            <a:ext cx="2374417" cy="161033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2A962F1F-4CF4-354A-D595-D82E11A37ADD}"/>
              </a:ext>
            </a:extLst>
          </p:cNvPr>
          <p:cNvSpPr txBox="1">
            <a:spLocks/>
          </p:cNvSpPr>
          <p:nvPr/>
        </p:nvSpPr>
        <p:spPr>
          <a:xfrm>
            <a:off x="802169" y="4259753"/>
            <a:ext cx="700375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34035" dist="50800" dir="5400000" algn="ctr" rotWithShape="0">
              <a:schemeClr val="accent1">
                <a:lumMod val="60000"/>
                <a:lumOff val="40000"/>
                <a:alpha val="92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400" b="0" i="0" err="1">
                <a:solidFill>
                  <a:srgbClr val="DA1039"/>
                </a:solidFill>
                <a:effectLst/>
                <a:latin typeface="ui-monospace"/>
              </a:rPr>
              <a:t>Staff</a:t>
            </a:r>
            <a:r>
              <a:rPr lang="tr-TR" sz="2400" b="0" i="0">
                <a:solidFill>
                  <a:srgbClr val="DA1039"/>
                </a:solidFill>
                <a:effectLst/>
                <a:latin typeface="ui-monospace"/>
              </a:rPr>
              <a:t>, </a:t>
            </a:r>
            <a:r>
              <a:rPr lang="tr-TR" sz="2400" b="0" i="0" err="1">
                <a:solidFill>
                  <a:srgbClr val="DA1039"/>
                </a:solidFill>
                <a:effectLst/>
                <a:latin typeface="ui-monospace"/>
              </a:rPr>
              <a:t>payment</a:t>
            </a:r>
            <a:r>
              <a:rPr lang="tr-TR" sz="2400" b="0" i="0">
                <a:solidFill>
                  <a:srgbClr val="DA1039"/>
                </a:solidFill>
                <a:effectLst/>
                <a:latin typeface="ui-monospace"/>
              </a:rPr>
              <a:t>, </a:t>
            </a:r>
            <a:r>
              <a:rPr lang="tr-TR" sz="2400" b="0" i="0" err="1">
                <a:solidFill>
                  <a:srgbClr val="DA1039"/>
                </a:solidFill>
                <a:effectLst/>
                <a:latin typeface="ui-monospace"/>
              </a:rPr>
              <a:t>customer</a:t>
            </a:r>
            <a:r>
              <a:rPr lang="tr-TR" sz="2400" b="0" i="0">
                <a:solidFill>
                  <a:srgbClr val="DA1039"/>
                </a:solidFill>
                <a:effectLst/>
                <a:latin typeface="ui-monospace"/>
              </a:rPr>
              <a:t> </a:t>
            </a:r>
            <a:r>
              <a:rPr lang="tr-TR" sz="2400" b="0" i="0">
                <a:solidFill>
                  <a:schemeClr val="tx1"/>
                </a:solidFill>
                <a:effectLst/>
                <a:latin typeface="ui-monospace"/>
              </a:rPr>
              <a:t>tablolarını </a:t>
            </a:r>
            <a:r>
              <a:rPr lang="tr-TR" sz="2400" b="0" i="0" err="1">
                <a:solidFill>
                  <a:schemeClr val="tx1"/>
                </a:solidFill>
                <a:effectLst/>
                <a:latin typeface="ui-monospace"/>
              </a:rPr>
              <a:t>inner</a:t>
            </a:r>
            <a:r>
              <a:rPr lang="tr-TR" sz="2400" b="0" i="0">
                <a:solidFill>
                  <a:schemeClr val="tx1"/>
                </a:solidFill>
                <a:effectLst/>
                <a:latin typeface="ui-monospace"/>
              </a:rPr>
              <a:t> </a:t>
            </a:r>
            <a:r>
              <a:rPr lang="tr-TR" sz="2400" b="0" i="0" err="1">
                <a:solidFill>
                  <a:schemeClr val="tx1"/>
                </a:solidFill>
                <a:effectLst/>
                <a:latin typeface="ui-monospace"/>
              </a:rPr>
              <a:t>join</a:t>
            </a:r>
            <a:r>
              <a:rPr lang="tr-TR" sz="2400" b="0" i="0">
                <a:solidFill>
                  <a:schemeClr val="tx1"/>
                </a:solidFill>
                <a:effectLst/>
                <a:latin typeface="ui-monospace"/>
              </a:rPr>
              <a:t> kullanarak birleştiriniz. (</a:t>
            </a:r>
            <a:r>
              <a:rPr lang="tr-TR" sz="2400" b="0" i="0" err="1">
                <a:solidFill>
                  <a:schemeClr val="tx1"/>
                </a:solidFill>
                <a:effectLst/>
                <a:latin typeface="ui-monospace"/>
              </a:rPr>
              <a:t>patment</a:t>
            </a:r>
            <a:r>
              <a:rPr lang="tr-TR" sz="2400" err="1">
                <a:solidFill>
                  <a:schemeClr val="tx1"/>
                </a:solidFill>
                <a:latin typeface="ui-monospace"/>
              </a:rPr>
              <a:t>_</a:t>
            </a:r>
            <a:r>
              <a:rPr lang="tr-TR" sz="2400" b="0" i="0" err="1">
                <a:solidFill>
                  <a:schemeClr val="tx1"/>
                </a:solidFill>
                <a:effectLst/>
                <a:latin typeface="ui-monospace"/>
              </a:rPr>
              <a:t>date</a:t>
            </a:r>
            <a:r>
              <a:rPr lang="tr-TR" sz="2400" err="1">
                <a:solidFill>
                  <a:schemeClr val="tx1"/>
                </a:solidFill>
                <a:latin typeface="ui-monospace"/>
              </a:rPr>
              <a:t>’e</a:t>
            </a:r>
            <a:r>
              <a:rPr lang="tr-TR" sz="2400">
                <a:solidFill>
                  <a:schemeClr val="tx1"/>
                </a:solidFill>
                <a:latin typeface="ui-monospace"/>
              </a:rPr>
              <a:t> göre sıralı)</a:t>
            </a:r>
            <a:endParaRPr lang="tr-TR" sz="2400" i="1">
              <a:solidFill>
                <a:schemeClr val="tx1"/>
              </a:solidFill>
              <a:effectLst/>
            </a:endParaRPr>
          </a:p>
        </p:txBody>
      </p:sp>
      <p:pic>
        <p:nvPicPr>
          <p:cNvPr id="8" name="Picture 12" descr="ücretsiz İndirmek için Soru işareti kırmızı daire küçük resim Simgesi |  FreeImages">
            <a:extLst>
              <a:ext uri="{FF2B5EF4-FFF2-40B4-BE49-F238E27FC236}">
                <a16:creationId xmlns:a16="http://schemas.microsoft.com/office/drawing/2014/main" id="{D2449ACD-799C-6DA5-9E16-1D3E51DBB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79" y="4254472"/>
            <a:ext cx="550984" cy="5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744B2A63-B90C-BBD1-ECC9-E1ABE98E5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77" y="2069249"/>
            <a:ext cx="2852260" cy="1492602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4221303C-1380-2B51-C623-F1DA8B7D1B1D}"/>
              </a:ext>
            </a:extLst>
          </p:cNvPr>
          <p:cNvSpPr txBox="1"/>
          <p:nvPr/>
        </p:nvSpPr>
        <p:spPr>
          <a:xfrm>
            <a:off x="3959523" y="2096353"/>
            <a:ext cx="29520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 müşterinin sıfır veya çok sayıda ödemesi olabilir. Ancak her ödeme bir ve yalnızca bir müşteriye aittir. </a:t>
            </a:r>
            <a:r>
              <a:rPr lang="tr-T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Customer_id</a:t>
            </a:r>
            <a:r>
              <a:rPr lang="tr-T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sütunu, iki tablo arasındaki ilişkiyi kurar.</a:t>
            </a:r>
            <a:endParaRPr lang="tr-TR" sz="1200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AB56DB02-07BC-7E0B-F5C5-2CD54BED5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24" y="3491346"/>
            <a:ext cx="3720461" cy="1543784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845F1500-44AB-9858-CEC3-0034923A0CD2}"/>
              </a:ext>
            </a:extLst>
          </p:cNvPr>
          <p:cNvSpPr txBox="1"/>
          <p:nvPr/>
        </p:nvSpPr>
        <p:spPr>
          <a:xfrm>
            <a:off x="8485376" y="5077158"/>
            <a:ext cx="3587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 personel sıfır veya çok sayıda ödeme alır. Ve her ödeme bir ve yalnızca bir personel tarafından işlenir.</a:t>
            </a:r>
          </a:p>
          <a:p>
            <a:endParaRPr lang="tr-TR" sz="12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tr-T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 müşteri sıfır veya çok sayıda ödeme yapar. Her ödeme bir müşteri tarafından yapılır.</a:t>
            </a:r>
            <a:endParaRPr lang="tr-TR" sz="120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12CA18B7-0F40-DB79-C3D8-E9DC855A4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584" y="5356828"/>
            <a:ext cx="6996012" cy="81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0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LEFT JOIN / LEFT OUTER JOIN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7BC85E2-4717-216A-144B-82B5B5C5E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99" y="1005777"/>
            <a:ext cx="3609975" cy="90620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CD142982-AB52-918D-07CB-B1617CFB41F7}"/>
              </a:ext>
            </a:extLst>
          </p:cNvPr>
          <p:cNvSpPr txBox="1"/>
          <p:nvPr/>
        </p:nvSpPr>
        <p:spPr>
          <a:xfrm>
            <a:off x="643972" y="1548804"/>
            <a:ext cx="7414178" cy="378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err="1"/>
              <a:t>Left</a:t>
            </a:r>
            <a:r>
              <a:rPr lang="tr-TR"/>
              <a:t>, ilk tabloyu ifade eder yani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soldaki tablodan veri seçmeye başlanır</a:t>
            </a:r>
            <a:r>
              <a:rPr lang="tr-TR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 tablodaki her satır için, </a:t>
            </a:r>
            <a:r>
              <a:rPr lang="tr-TR" err="1">
                <a:solidFill>
                  <a:srgbClr val="000000"/>
                </a:solidFill>
                <a:latin typeface="Arial" panose="020B0604020202020204" pitchFamily="34" charset="0"/>
              </a:rPr>
              <a:t>P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rimary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sütunundaki değer ile sağ tablodaki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Foreign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sütunundaki her satırın değeriyle karşılaştırır.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 değerler eşitse </a:t>
            </a:r>
            <a:r>
              <a:rPr lang="tr-TR" err="1">
                <a:solidFill>
                  <a:srgbClr val="000000"/>
                </a:solidFill>
                <a:latin typeface="Arial" panose="020B0604020202020204" pitchFamily="34" charset="0"/>
              </a:rPr>
              <a:t>L</a:t>
            </a:r>
            <a:r>
              <a:rPr lang="tr-TR" b="0" i="0" err="1">
                <a:solidFill>
                  <a:srgbClr val="000000"/>
                </a:solidFill>
                <a:effectLst/>
              </a:rPr>
              <a:t>eft</a:t>
            </a:r>
            <a:r>
              <a:rPr lang="tr-TR" b="0" i="0">
                <a:solidFill>
                  <a:srgbClr val="000000"/>
                </a:solidFill>
                <a:effectLst/>
              </a:rPr>
              <a:t> </a:t>
            </a:r>
            <a:r>
              <a:rPr lang="tr-TR" err="1">
                <a:solidFill>
                  <a:srgbClr val="000000"/>
                </a:solidFill>
              </a:rPr>
              <a:t>J</a:t>
            </a:r>
            <a:r>
              <a:rPr lang="tr-TR" b="0" i="0" err="1">
                <a:solidFill>
                  <a:srgbClr val="000000"/>
                </a:solidFill>
                <a:effectLst/>
              </a:rPr>
              <a:t>oin</a:t>
            </a:r>
            <a:r>
              <a:rPr lang="tr-TR" b="0" i="0">
                <a:solidFill>
                  <a:srgbClr val="000000"/>
                </a:solidFill>
                <a:effectLst/>
              </a:rPr>
              <a:t> 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yan tümcesi, SELECT yan tümcesinde görünen sütunları içeren yeni bir satır oluşturur ve bu satırı sonuç kümesine ekler.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 değerlerin eşit olmaması durumunda, SELECT yan tümcesinde verilen sütunları içeren yeni bir satır oluşturulur, sağ tablodan gelen sütunlar NULL ile doldurulur.</a:t>
            </a:r>
            <a:endParaRPr lang="tr-TR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657F6B1D-B010-5EC1-562F-9F9BD081E663}"/>
              </a:ext>
            </a:extLst>
          </p:cNvPr>
          <p:cNvSpPr txBox="1"/>
          <p:nvPr/>
        </p:nvSpPr>
        <p:spPr>
          <a:xfrm>
            <a:off x="8389620" y="2302877"/>
            <a:ext cx="3514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facebook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linkedin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facebook.</a:t>
            </a:r>
            <a:r>
              <a:rPr lang="tr-TR" sz="16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linkedin.</a:t>
            </a:r>
            <a:r>
              <a:rPr lang="tr-TR" sz="16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LEFT JOIN / LEFT OUTER JOIN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09929FC-5955-BE15-F5D6-2CC38192A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2" y="1662617"/>
            <a:ext cx="7772400" cy="4358208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4241348-4564-89C6-618D-E7D8B86E7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299" y="1005777"/>
            <a:ext cx="3609975" cy="9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LEFT JOIN / LEFT OUTER JOIN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44B0CB5-E039-DEC3-3655-84F9C9F7C1FC}"/>
              </a:ext>
            </a:extLst>
          </p:cNvPr>
          <p:cNvSpPr txBox="1"/>
          <p:nvPr/>
        </p:nvSpPr>
        <p:spPr>
          <a:xfrm>
            <a:off x="7759082" y="2214055"/>
            <a:ext cx="3492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Film tablosundaki her satır, envanter tablosunda sıfır veya çok sayıda satıra sahip olabilir. Envanter tablosundaki her satırın film tablosunda bir ve yalnızca bir satırı vardır.</a:t>
            </a:r>
            <a:endParaRPr lang="tr-TR" sz="12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A6556B08-8FA2-A7E9-09AA-53ED9A23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99" y="1005777"/>
            <a:ext cx="3609975" cy="906208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492A5E8-3A8F-9896-069B-205979231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403" y="1478964"/>
            <a:ext cx="3158134" cy="2026236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78778B0A-E64F-DF91-22D2-3D9427A4CC7D}"/>
              </a:ext>
            </a:extLst>
          </p:cNvPr>
          <p:cNvSpPr txBox="1"/>
          <p:nvPr/>
        </p:nvSpPr>
        <p:spPr>
          <a:xfrm>
            <a:off x="743517" y="2365989"/>
            <a:ext cx="46887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tr-TR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film.film_id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inventory_id</a:t>
            </a:r>
            <a:endParaRPr lang="tr-TR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endParaRPr lang="tr-TR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inventory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inventory.film_id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film.film_id</a:t>
            </a:r>
            <a:endParaRPr lang="tr-TR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tr-TR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9479A9B9-F162-19A0-18D6-FA25990F3214}"/>
              </a:ext>
            </a:extLst>
          </p:cNvPr>
          <p:cNvSpPr txBox="1"/>
          <p:nvPr/>
        </p:nvSpPr>
        <p:spPr>
          <a:xfrm>
            <a:off x="7798904" y="3061252"/>
            <a:ext cx="3869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Film tablosundaki bir satırın envanter tablosunda eşleşen bir satırı yoksa, bu satırın </a:t>
            </a:r>
            <a:r>
              <a:rPr lang="tr-TR" sz="12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envanter_id</a:t>
            </a:r>
            <a:r>
              <a:rPr lang="tr-T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sütununun değeri NULL olur.</a:t>
            </a:r>
            <a:endParaRPr lang="tr-TR" sz="120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7287CE3E-B661-E49E-958E-D5A64BBDC87E}"/>
              </a:ext>
            </a:extLst>
          </p:cNvPr>
          <p:cNvSpPr txBox="1"/>
          <p:nvPr/>
        </p:nvSpPr>
        <p:spPr>
          <a:xfrm>
            <a:off x="8428384" y="3953326"/>
            <a:ext cx="3273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inventory.film_id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tr-TR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endParaRPr lang="tr-TR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98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F3C4F3-F8DB-B948-93E7-B83E78D07095}"/>
              </a:ext>
            </a:extLst>
          </p:cNvPr>
          <p:cNvSpPr txBox="1"/>
          <p:nvPr/>
        </p:nvSpPr>
        <p:spPr>
          <a:xfrm>
            <a:off x="1593364" y="2975506"/>
            <a:ext cx="900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>
                <a:latin typeface="Calibri" panose="020F0502020204030204" pitchFamily="34" charset="0"/>
                <a:cs typeface="Calibri" panose="020F0502020204030204" pitchFamily="34" charset="0"/>
              </a:rPr>
              <a:t>İlişkisel </a:t>
            </a:r>
            <a:r>
              <a:rPr lang="tr-TR" sz="4000" b="1" err="1">
                <a:latin typeface="Calibri" panose="020F0502020204030204" pitchFamily="34" charset="0"/>
                <a:cs typeface="Calibri" panose="020F0502020204030204" pitchFamily="34" charset="0"/>
              </a:rPr>
              <a:t>Veritabanlarına</a:t>
            </a:r>
            <a:r>
              <a:rPr lang="tr-TR" sz="4000" b="1">
                <a:latin typeface="Calibri" panose="020F0502020204030204" pitchFamily="34" charset="0"/>
                <a:cs typeface="Calibri" panose="020F0502020204030204" pitchFamily="34" charset="0"/>
              </a:rPr>
              <a:t> Giriş</a:t>
            </a:r>
          </a:p>
        </p:txBody>
      </p:sp>
    </p:spTree>
    <p:extLst>
      <p:ext uri="{BB962C8B-B14F-4D97-AF65-F5344CB8AC3E}">
        <p14:creationId xmlns:p14="http://schemas.microsoft.com/office/powerpoint/2010/main" val="113113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RIGHT JOIN / RIGHT OUTER JOIN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D142982-AB52-918D-07CB-B1617CFB41F7}"/>
              </a:ext>
            </a:extLst>
          </p:cNvPr>
          <p:cNvSpPr txBox="1"/>
          <p:nvPr/>
        </p:nvSpPr>
        <p:spPr>
          <a:xfrm>
            <a:off x="643972" y="1548804"/>
            <a:ext cx="741417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/>
              <a:t>Her RIGHT JOIN sorgusu bir LEFT JOIN olarak da yazılabildiği için nadir olarak kullanılır.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/>
              <a:t>RIGHT, sorguda yazılan ikinci tabloyu tabloyu ifade eder.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88B8250-7751-44B3-3754-5554CEB2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685" y="1038286"/>
            <a:ext cx="3040736" cy="90678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F54A310-1F5C-84B5-321E-E1E0A110CFA6}"/>
              </a:ext>
            </a:extLst>
          </p:cNvPr>
          <p:cNvSpPr txBox="1"/>
          <p:nvPr/>
        </p:nvSpPr>
        <p:spPr>
          <a:xfrm>
            <a:off x="693174" y="3004494"/>
            <a:ext cx="6141228" cy="7885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facebook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RIGHT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linkedin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facebook.</a:t>
            </a:r>
            <a:r>
              <a:rPr lang="tr-TR" sz="16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linkedin.</a:t>
            </a:r>
            <a:r>
              <a:rPr lang="tr-TR" sz="16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8FE7A5A-E14B-8BF2-CCF0-06ACD1568C5C}"/>
              </a:ext>
            </a:extLst>
          </p:cNvPr>
          <p:cNvSpPr txBox="1"/>
          <p:nvPr/>
        </p:nvSpPr>
        <p:spPr>
          <a:xfrm>
            <a:off x="693175" y="4505458"/>
            <a:ext cx="6141228" cy="58477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linkedin</a:t>
            </a:r>
            <a:r>
              <a:rPr lang="tr-TR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LEFT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facebook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facebook.</a:t>
            </a:r>
            <a:r>
              <a:rPr lang="tr-TR" sz="16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linkedin.</a:t>
            </a:r>
            <a:r>
              <a:rPr lang="tr-TR" sz="16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EF53A897-3FC3-114B-50EE-85F4A78D37B2}"/>
              </a:ext>
            </a:extLst>
          </p:cNvPr>
          <p:cNvSpPr txBox="1"/>
          <p:nvPr/>
        </p:nvSpPr>
        <p:spPr>
          <a:xfrm>
            <a:off x="702024" y="3946669"/>
            <a:ext cx="727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>
                <a:solidFill>
                  <a:srgbClr val="000000"/>
                </a:solidFill>
              </a:rPr>
              <a:t>Yukarıdaki sorgu </a:t>
            </a:r>
            <a:r>
              <a:rPr lang="tr-TR" i="0">
                <a:solidFill>
                  <a:srgbClr val="000000"/>
                </a:solidFill>
                <a:effectLst/>
              </a:rPr>
              <a:t> LEFT JOIN olarak yeniden yazılabilir ve aynı sonuçları verir. </a:t>
            </a:r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04319DEC-B579-F579-06DD-99CF975C6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503" y="2484521"/>
            <a:ext cx="4197486" cy="5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8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RIGHT JOIN / RIGHT OUTER JOIN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64A0878-C4F6-2D56-E383-42DD9C59B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9" y="1814867"/>
            <a:ext cx="7772400" cy="435820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71A43BA-9002-334F-8C6E-C334E9343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880" y="1091380"/>
            <a:ext cx="3040736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RIGHT JOIN / RIGHT OUTER JOIN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44B0CB5-E039-DEC3-3655-84F9C9F7C1FC}"/>
              </a:ext>
            </a:extLst>
          </p:cNvPr>
          <p:cNvSpPr txBox="1"/>
          <p:nvPr/>
        </p:nvSpPr>
        <p:spPr>
          <a:xfrm>
            <a:off x="710872" y="1635826"/>
            <a:ext cx="46628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review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films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RIGHT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film_reviews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ON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film_reviews.film_id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films.film_id</a:t>
            </a:r>
            <a:r>
              <a:rPr lang="tr-TR" sz="14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A962F1F-4CF4-354A-D595-D82E11A37ADD}"/>
              </a:ext>
            </a:extLst>
          </p:cNvPr>
          <p:cNvSpPr txBox="1">
            <a:spLocks/>
          </p:cNvSpPr>
          <p:nvPr/>
        </p:nvSpPr>
        <p:spPr>
          <a:xfrm>
            <a:off x="884370" y="4147389"/>
            <a:ext cx="700375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34035" dist="50800" dir="5400000" algn="ctr" rotWithShape="0">
              <a:schemeClr val="accent1">
                <a:lumMod val="60000"/>
                <a:lumOff val="40000"/>
                <a:alpha val="92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400" b="0" i="0" dirty="0" err="1">
                <a:solidFill>
                  <a:srgbClr val="DA1039"/>
                </a:solidFill>
                <a:effectLst/>
                <a:latin typeface="ui-monospace"/>
              </a:rPr>
              <a:t>payment</a:t>
            </a:r>
            <a:r>
              <a:rPr lang="tr-TR" sz="2400" b="0" i="0" dirty="0">
                <a:solidFill>
                  <a:srgbClr val="DA1039"/>
                </a:solidFill>
                <a:effectLst/>
                <a:latin typeface="ui-monospace"/>
              </a:rPr>
              <a:t>, </a:t>
            </a:r>
            <a:r>
              <a:rPr lang="tr-TR" sz="2400" b="0" i="0" dirty="0" err="1">
                <a:solidFill>
                  <a:srgbClr val="DA1039"/>
                </a:solidFill>
                <a:effectLst/>
                <a:latin typeface="ui-monospace"/>
              </a:rPr>
              <a:t>customer</a:t>
            </a:r>
            <a:r>
              <a:rPr lang="tr-TR" sz="2400" b="0" i="0" dirty="0">
                <a:solidFill>
                  <a:srgbClr val="DA1039"/>
                </a:solidFill>
                <a:effectLst/>
                <a:latin typeface="ui-monospace"/>
              </a:rPr>
              <a:t> tablolarını </a:t>
            </a:r>
            <a:r>
              <a:rPr lang="tr-TR" sz="2400" b="0" i="0" dirty="0" err="1">
                <a:solidFill>
                  <a:srgbClr val="DA1039"/>
                </a:solidFill>
                <a:effectLst/>
                <a:latin typeface="ui-monospace"/>
              </a:rPr>
              <a:t>right</a:t>
            </a:r>
            <a:r>
              <a:rPr lang="tr-TR" sz="2400" b="0" i="0" dirty="0">
                <a:solidFill>
                  <a:srgbClr val="DA1039"/>
                </a:solidFill>
                <a:effectLst/>
                <a:latin typeface="ui-monospace"/>
              </a:rPr>
              <a:t> </a:t>
            </a:r>
            <a:r>
              <a:rPr lang="tr-TR" sz="2400" b="0" i="0" dirty="0" err="1">
                <a:solidFill>
                  <a:srgbClr val="DA1039"/>
                </a:solidFill>
                <a:effectLst/>
                <a:latin typeface="ui-monospace"/>
              </a:rPr>
              <a:t>join</a:t>
            </a:r>
            <a:r>
              <a:rPr lang="tr-TR" sz="2400" b="0" i="0" dirty="0">
                <a:solidFill>
                  <a:srgbClr val="DA1039"/>
                </a:solidFill>
                <a:effectLst/>
                <a:latin typeface="ui-monospace"/>
              </a:rPr>
              <a:t> kullanarak birleştiriniz. (</a:t>
            </a:r>
            <a:r>
              <a:rPr lang="tr-TR" sz="2400" dirty="0" err="1">
                <a:solidFill>
                  <a:srgbClr val="DA1039"/>
                </a:solidFill>
                <a:latin typeface="ui-monospace"/>
              </a:rPr>
              <a:t>amount’a</a:t>
            </a:r>
            <a:r>
              <a:rPr lang="tr-TR" sz="2400" dirty="0">
                <a:solidFill>
                  <a:srgbClr val="DA1039"/>
                </a:solidFill>
                <a:latin typeface="ui-monospace"/>
              </a:rPr>
              <a:t> göre azalan sıralı)</a:t>
            </a:r>
            <a:endParaRPr lang="tr-TR" sz="2400" i="1" dirty="0">
              <a:solidFill>
                <a:srgbClr val="000000"/>
              </a:solidFill>
              <a:effectLst/>
            </a:endParaRPr>
          </a:p>
        </p:txBody>
      </p:sp>
      <p:pic>
        <p:nvPicPr>
          <p:cNvPr id="8" name="Picture 12" descr="ücretsiz İndirmek için Soru işareti kırmızı daire küçük resim Simgesi |  FreeImages">
            <a:extLst>
              <a:ext uri="{FF2B5EF4-FFF2-40B4-BE49-F238E27FC236}">
                <a16:creationId xmlns:a16="http://schemas.microsoft.com/office/drawing/2014/main" id="{D2449ACD-799C-6DA5-9E16-1D3E51DBB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0" y="4148117"/>
            <a:ext cx="550984" cy="5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2BAEACEA-8477-7C23-9F32-8DAAF0FD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559" y="1002890"/>
            <a:ext cx="3040736" cy="90678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E8A6F736-FE8F-99E3-07CA-A78E7A03E623}"/>
              </a:ext>
            </a:extLst>
          </p:cNvPr>
          <p:cNvSpPr txBox="1"/>
          <p:nvPr/>
        </p:nvSpPr>
        <p:spPr>
          <a:xfrm>
            <a:off x="689113" y="3364252"/>
            <a:ext cx="5406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RIGHT JOIN</a:t>
            </a:r>
            <a:r>
              <a:rPr lang="tr-T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tr-TR" sz="1400" b="1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film_reviews</a:t>
            </a:r>
            <a:r>
              <a:rPr lang="tr-TR" sz="1400" b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400">
                <a:solidFill>
                  <a:srgbClr val="000000"/>
                </a:solidFill>
                <a:latin typeface="Arial" panose="020B0604020202020204" pitchFamily="34" charset="0"/>
              </a:rPr>
              <a:t>tablosundan</a:t>
            </a:r>
            <a:r>
              <a:rPr lang="tr-T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veri seçmeye başlar.</a:t>
            </a:r>
            <a:endParaRPr lang="tr-TR" sz="140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2F03699E-ED5E-FFF9-874C-418A0BAD8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43" y="5131730"/>
            <a:ext cx="5575852" cy="120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1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[OUTER] JOIN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D142982-AB52-918D-07CB-B1617CFB41F7}"/>
              </a:ext>
            </a:extLst>
          </p:cNvPr>
          <p:cNvSpPr txBox="1"/>
          <p:nvPr/>
        </p:nvSpPr>
        <p:spPr>
          <a:xfrm>
            <a:off x="643971" y="1548804"/>
            <a:ext cx="8089211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DA1039"/>
                </a:solidFill>
                <a:effectLst/>
                <a:latin typeface="ui-monospace"/>
              </a:rPr>
              <a:t>FULL OUTER JOIN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hem </a:t>
            </a:r>
            <a:r>
              <a:rPr lang="tr-TR" sz="1600" err="1">
                <a:solidFill>
                  <a:srgbClr val="000000"/>
                </a:solidFill>
                <a:latin typeface="-apple-system"/>
              </a:rPr>
              <a:t>Left</a:t>
            </a:r>
            <a:r>
              <a:rPr lang="tr-TR" sz="1600" b="0" i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sz="1600" err="1">
                <a:solidFill>
                  <a:srgbClr val="000000"/>
                </a:solidFill>
                <a:latin typeface="-apple-system"/>
              </a:rPr>
              <a:t>J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-apple-system"/>
              </a:rPr>
              <a:t>oin</a:t>
            </a:r>
            <a:r>
              <a:rPr lang="tr-TR" sz="1600" b="0" i="0">
                <a:solidFill>
                  <a:srgbClr val="000000"/>
                </a:solidFill>
                <a:effectLst/>
                <a:latin typeface="-apple-system"/>
              </a:rPr>
              <a:t> hem de </a:t>
            </a:r>
            <a:r>
              <a:rPr lang="tr-TR" sz="1600">
                <a:solidFill>
                  <a:srgbClr val="000000"/>
                </a:solidFill>
                <a:latin typeface="-apple-system"/>
              </a:rPr>
              <a:t>R</a:t>
            </a:r>
            <a:r>
              <a:rPr lang="tr-TR" sz="1600" b="0" i="0">
                <a:solidFill>
                  <a:srgbClr val="000000"/>
                </a:solidFill>
                <a:effectLst/>
                <a:latin typeface="-apple-system"/>
              </a:rPr>
              <a:t>ight </a:t>
            </a:r>
            <a:r>
              <a:rPr lang="tr-TR" sz="1600" err="1">
                <a:solidFill>
                  <a:srgbClr val="000000"/>
                </a:solidFill>
                <a:latin typeface="-apple-system"/>
              </a:rPr>
              <a:t>J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-apple-system"/>
              </a:rPr>
              <a:t>oin</a:t>
            </a:r>
            <a:r>
              <a:rPr lang="tr-TR" sz="1600" b="0" i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sonuçlarını birleştirir.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Birleştirilmiş tablodaki satırlar eşleşmiyorsa, </a:t>
            </a:r>
            <a:r>
              <a:rPr lang="tr-TR" sz="1600" b="0" i="0">
                <a:solidFill>
                  <a:srgbClr val="DA1039"/>
                </a:solidFill>
                <a:effectLst/>
                <a:latin typeface="ui-monospace"/>
              </a:rPr>
              <a:t>FULL OUTER JOIN 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tablonun eşleşen satıra sahip olmayan her sütunu için NULL değerler girer.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16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F54A310-1F5C-84B5-321E-E1E0A110CFA6}"/>
              </a:ext>
            </a:extLst>
          </p:cNvPr>
          <p:cNvSpPr txBox="1"/>
          <p:nvPr/>
        </p:nvSpPr>
        <p:spPr>
          <a:xfrm>
            <a:off x="832321" y="3415311"/>
            <a:ext cx="61412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facebook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FULL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OUTER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linkedin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facebook.</a:t>
            </a:r>
            <a:r>
              <a:rPr lang="tr-TR" sz="16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linkedin.</a:t>
            </a:r>
            <a:r>
              <a:rPr lang="tr-TR" sz="16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52570CDE-B254-1483-3881-F5F27D998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993" y="989572"/>
            <a:ext cx="1989558" cy="13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9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[OUTER] JOIN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1AACFC7-BA7C-C193-98BF-7D23298B4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74" y="1633120"/>
            <a:ext cx="7772400" cy="435820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7CA7B44-6E5B-83D7-FDF8-AA071A9C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451" y="1007270"/>
            <a:ext cx="1989558" cy="13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9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[OUTER] JOIN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7CA7B44-6E5B-83D7-FDF8-AA071A9C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451" y="1007270"/>
            <a:ext cx="1989558" cy="131974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8B29F26-A973-8F4E-1E10-D2EDD3C7D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6" y="1692112"/>
            <a:ext cx="7772400" cy="43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0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[OUTER] JOIN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7CA7B44-6E5B-83D7-FDF8-AA071A9C8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538" y="894627"/>
            <a:ext cx="1989558" cy="131974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928F6D48-9E62-D75F-5811-AA96CB3BED41}"/>
              </a:ext>
            </a:extLst>
          </p:cNvPr>
          <p:cNvSpPr txBox="1"/>
          <p:nvPr/>
        </p:nvSpPr>
        <p:spPr>
          <a:xfrm>
            <a:off x="742122" y="1757355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employee_name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department_name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employees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FULL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OUTER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departments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ON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d.department_id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e.department_id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0D6A011-18D3-7558-BEAB-8F78BF5105B4}"/>
              </a:ext>
            </a:extLst>
          </p:cNvPr>
          <p:cNvSpPr txBox="1"/>
          <p:nvPr/>
        </p:nvSpPr>
        <p:spPr>
          <a:xfrm>
            <a:off x="7070034" y="2742697"/>
            <a:ext cx="4234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Sonuç kümesi, bir departmana ait her çalışanı ve bir çalışanı olan her departmanı içerir. </a:t>
            </a:r>
          </a:p>
          <a:p>
            <a:endParaRPr lang="tr-TR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tr-T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Ayrıca, bir departmana bağlı olmayan her çalışanı ve bir çalışanı olmayan her departmanı içerir.</a:t>
            </a:r>
            <a:endParaRPr lang="tr-TR" sz="1200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AA0B30C-AAC6-7793-00CC-80653CE23E2E}"/>
              </a:ext>
            </a:extLst>
          </p:cNvPr>
          <p:cNvSpPr txBox="1"/>
          <p:nvPr/>
        </p:nvSpPr>
        <p:spPr>
          <a:xfrm>
            <a:off x="7158682" y="4572000"/>
            <a:ext cx="3182850" cy="306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employee_name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3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13350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UNION / UNION ALL</a:t>
            </a:r>
            <a:endParaRPr lang="tr-TR" sz="3200" b="1" i="0">
              <a:solidFill>
                <a:srgbClr val="343A40"/>
              </a:solidFill>
              <a:effectLst/>
              <a:latin typeface="Gentium Book Basic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D142982-AB52-918D-07CB-B1617CFB41F7}"/>
              </a:ext>
            </a:extLst>
          </p:cNvPr>
          <p:cNvSpPr txBox="1"/>
          <p:nvPr/>
        </p:nvSpPr>
        <p:spPr>
          <a:xfrm>
            <a:off x="643972" y="1548804"/>
            <a:ext cx="7414178" cy="226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 err="1"/>
              <a:t>Union</a:t>
            </a:r>
            <a:r>
              <a:rPr lang="tr-TR" sz="1600" dirty="0"/>
              <a:t>, iki tablodaki verileri tek bir satıra eklemez.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/>
              <a:t>İki veri setini üst üste tek bir tabloda birleştirir.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/>
              <a:t>Her iki tabloda sütunların sayısı ve sırası ve aynı olmalıdır.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dirty="0"/>
              <a:t>Birleştirilen sütunların veri tipleri aynı olmalıdır.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UNION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birleştirilmiş tablolardan tüm </a:t>
            </a:r>
            <a:r>
              <a:rPr lang="tr-TR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duplike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satırları kaldırır.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UNION ALL </a:t>
            </a:r>
            <a:r>
              <a:rPr lang="tr-TR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duplike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satırları korumak için kullanılır.</a:t>
            </a:r>
            <a:endParaRPr lang="tr-TR" sz="1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8D4D32E-6FCF-5CC4-E6E1-089C5EA9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220" y="967493"/>
            <a:ext cx="2443289" cy="184554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057C803-0EC3-4AEC-7FEA-5C70B2E02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751" y="3026369"/>
            <a:ext cx="2082437" cy="1219282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3FB9BBBB-F5DE-85BF-ADCB-120BD1699A17}"/>
              </a:ext>
            </a:extLst>
          </p:cNvPr>
          <p:cNvSpPr txBox="1"/>
          <p:nvPr/>
        </p:nvSpPr>
        <p:spPr>
          <a:xfrm>
            <a:off x="723280" y="4490034"/>
            <a:ext cx="37939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top_rated_films</a:t>
            </a:r>
            <a:endParaRPr lang="tr-T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UNION</a:t>
            </a:r>
            <a:endParaRPr lang="tr-T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most_popular_films</a:t>
            </a:r>
            <a:r>
              <a:rPr lang="tr-TR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2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UNION </a:t>
            </a:r>
            <a:endParaRPr lang="tr-TR" sz="3200" b="1" i="0">
              <a:solidFill>
                <a:srgbClr val="343A40"/>
              </a:solidFill>
              <a:effectLst/>
              <a:latin typeface="Gentium Book Basic"/>
            </a:endParaRPr>
          </a:p>
          <a:p>
            <a:endParaRPr lang="tr-TR" sz="3200" b="1">
              <a:solidFill>
                <a:srgbClr val="E1081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8D4D32E-6FCF-5CC4-E6E1-089C5EA9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220" y="967493"/>
            <a:ext cx="2443289" cy="184554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057C803-0EC3-4AEC-7FEA-5C70B2E02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751" y="3026369"/>
            <a:ext cx="2082437" cy="1219282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4FCEBF5-75A5-7B0B-398D-B40D6B492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0" y="1457140"/>
            <a:ext cx="7772400" cy="48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7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 JOIN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D142982-AB52-918D-07CB-B1617CFB41F7}"/>
              </a:ext>
            </a:extLst>
          </p:cNvPr>
          <p:cNvSpPr txBox="1"/>
          <p:nvPr/>
        </p:nvSpPr>
        <p:spPr>
          <a:xfrm>
            <a:off x="649480" y="1548804"/>
            <a:ext cx="7414178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/>
              <a:t>Cross </a:t>
            </a:r>
            <a:r>
              <a:rPr lang="tr-TR" err="1"/>
              <a:t>Join</a:t>
            </a:r>
            <a:r>
              <a:rPr lang="tr-TR"/>
              <a:t>, tablolar arasında değerlerde herhangi bir eşleşme aramaz.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/>
              <a:t>Birinci tablodaki her satır için, ikinci tablodaki her satır eklenerek  yeni tablo oluşturur.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1356104-2C6C-F551-96E8-8C7F6DAF4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951" y="2940568"/>
            <a:ext cx="3122684" cy="113985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C51FFF6-6B09-A36C-4BE7-CBFA3071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690" y="1026488"/>
            <a:ext cx="2859825" cy="17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TERMİNOLOJİ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B766E606-FEAC-3EF9-3C6C-BE5B704B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403" y="1404471"/>
            <a:ext cx="2806879" cy="1557782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DEDB4EB0-512E-0494-5AF1-870D1429E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434" y="3404850"/>
            <a:ext cx="2164409" cy="1472507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4F27ED7-DBA4-064E-C47E-BD475CACB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342" y="3445837"/>
            <a:ext cx="2670049" cy="13884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588E6F4-6FD7-BF61-B3BF-D82904F4F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0" y="4851099"/>
            <a:ext cx="4427474" cy="1407747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AD91A178-E90D-1A94-9244-BF6E9415AFFD}"/>
              </a:ext>
            </a:extLst>
          </p:cNvPr>
          <p:cNvSpPr txBox="1"/>
          <p:nvPr/>
        </p:nvSpPr>
        <p:spPr>
          <a:xfrm>
            <a:off x="780287" y="1802402"/>
            <a:ext cx="55316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i="0" err="1">
                <a:solidFill>
                  <a:srgbClr val="212529"/>
                </a:solidFill>
                <a:effectLst/>
              </a:rPr>
              <a:t>Primary</a:t>
            </a:r>
            <a:r>
              <a:rPr lang="tr-TR" b="1" i="0">
                <a:solidFill>
                  <a:srgbClr val="212529"/>
                </a:solidFill>
                <a:effectLst/>
              </a:rPr>
              <a:t> </a:t>
            </a:r>
            <a:r>
              <a:rPr lang="tr-TR" b="1" i="0" noProof="1">
                <a:solidFill>
                  <a:srgbClr val="212529"/>
                </a:solidFill>
                <a:effectLst/>
              </a:rPr>
              <a:t>Key</a:t>
            </a:r>
            <a:r>
              <a:rPr lang="tr-TR" b="1" i="0">
                <a:solidFill>
                  <a:srgbClr val="212529"/>
                </a:solidFill>
                <a:effectLst/>
              </a:rPr>
              <a:t>: </a:t>
            </a:r>
            <a:r>
              <a:rPr lang="tr-TR"/>
              <a:t> Tablodaki her kaydı benzersiz şekilde tanımlayan kimlik alanıdır.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err="1"/>
              <a:t>Foreign</a:t>
            </a:r>
            <a:r>
              <a:rPr lang="tr-TR" b="1"/>
              <a:t> </a:t>
            </a:r>
            <a:r>
              <a:rPr lang="tr-TR" b="1" err="1"/>
              <a:t>Key</a:t>
            </a:r>
            <a:r>
              <a:rPr lang="tr-TR" b="1"/>
              <a:t>: </a:t>
            </a:r>
            <a:r>
              <a:rPr lang="tr-TR">
                <a:solidFill>
                  <a:srgbClr val="000000"/>
                </a:solidFill>
              </a:rPr>
              <a:t>B</a:t>
            </a:r>
            <a:r>
              <a:rPr lang="tr-TR" i="0">
                <a:solidFill>
                  <a:srgbClr val="000000"/>
                </a:solidFill>
                <a:effectLst/>
              </a:rPr>
              <a:t>ir tabloya eklenebilecek alanları başka bir tablodaki alanlarla ilişkilendirir. Özetle, başka bir tablonun </a:t>
            </a:r>
            <a:r>
              <a:rPr lang="tr-TR" b="1" i="0" err="1">
                <a:solidFill>
                  <a:srgbClr val="212529"/>
                </a:solidFill>
                <a:effectLst/>
              </a:rPr>
              <a:t>Primary</a:t>
            </a:r>
            <a:r>
              <a:rPr lang="tr-TR" b="1" i="0">
                <a:solidFill>
                  <a:srgbClr val="212529"/>
                </a:solidFill>
                <a:effectLst/>
              </a:rPr>
              <a:t> </a:t>
            </a:r>
            <a:r>
              <a:rPr lang="tr-TR" b="1" i="0" err="1">
                <a:solidFill>
                  <a:srgbClr val="212529"/>
                </a:solidFill>
                <a:effectLst/>
              </a:rPr>
              <a:t>Key</a:t>
            </a:r>
            <a:r>
              <a:rPr lang="tr-TR" err="1">
                <a:solidFill>
                  <a:srgbClr val="212529"/>
                </a:solidFill>
              </a:rPr>
              <a:t>’in</a:t>
            </a:r>
            <a:r>
              <a:rPr lang="tr-TR">
                <a:solidFill>
                  <a:srgbClr val="212529"/>
                </a:solidFill>
              </a:rPr>
              <a:t> </a:t>
            </a:r>
            <a:r>
              <a:rPr lang="tr-TR" i="0">
                <a:solidFill>
                  <a:srgbClr val="000000"/>
                </a:solidFill>
                <a:effectLst/>
              </a:rPr>
              <a:t>bir diğer tablo içerisinde yer almasıdır. </a:t>
            </a:r>
            <a:r>
              <a:rPr lang="tr-TR">
                <a:solidFill>
                  <a:srgbClr val="000000"/>
                </a:solidFill>
              </a:rPr>
              <a:t>Ana</a:t>
            </a:r>
            <a:r>
              <a:rPr lang="tr-TR" b="0" i="0">
                <a:solidFill>
                  <a:srgbClr val="000000"/>
                </a:solidFill>
                <a:effectLst/>
              </a:rPr>
              <a:t> tablo ile alt tablonun ilişkilendirilmesinde kullanılır.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Schema</a:t>
            </a:r>
            <a:r>
              <a:rPr lang="tr-TR" b="1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tr-TR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veri tabanında bulunan tüm tabloları ifade eder.</a:t>
            </a:r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F029B9D-6815-71B6-F428-C03F996AA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949" y="4500303"/>
            <a:ext cx="2464504" cy="74878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61FF2251-8980-1A78-0288-BB7E7480CA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0488" y="5314472"/>
            <a:ext cx="2151929" cy="7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 JOIN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C51FFF6-6B09-A36C-4BE7-CBFA3071C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690" y="1026488"/>
            <a:ext cx="2859825" cy="17054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4A6C876-953B-4832-188E-2498F3431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3" y="1627220"/>
            <a:ext cx="7772400" cy="43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5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 JOIN TİPLERİ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71C7B0B8-A122-AAFD-5286-84FBF99D7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70" y="1441580"/>
            <a:ext cx="7946834" cy="468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1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INTERSECT OPERATOR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D142982-AB52-918D-07CB-B1617CFB41F7}"/>
              </a:ext>
            </a:extLst>
          </p:cNvPr>
          <p:cNvSpPr txBox="1"/>
          <p:nvPr/>
        </p:nvSpPr>
        <p:spPr>
          <a:xfrm>
            <a:off x="649687" y="1777404"/>
            <a:ext cx="7414178" cy="87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SELECT içesindeki sütun sayısı ve sıraları aynı olmalıdır.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Sütunların veri tipleri uyumlu olmalıdır.</a:t>
            </a:r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F54A310-1F5C-84B5-321E-E1E0A110CFA6}"/>
              </a:ext>
            </a:extLst>
          </p:cNvPr>
          <p:cNvSpPr txBox="1"/>
          <p:nvPr/>
        </p:nvSpPr>
        <p:spPr>
          <a:xfrm>
            <a:off x="693173" y="3004494"/>
            <a:ext cx="7427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most_popular_films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intersect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top_rated_films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F5F2B82-EB04-3F0A-4F9D-37F964EA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277" y="4076721"/>
            <a:ext cx="5440812" cy="168187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9967FB1-AC77-9CA2-ACB2-785277A84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530" y="1034811"/>
            <a:ext cx="2975609" cy="209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F3C4F3-F8DB-B948-93E7-B83E78D07095}"/>
              </a:ext>
            </a:extLst>
          </p:cNvPr>
          <p:cNvSpPr txBox="1"/>
          <p:nvPr/>
        </p:nvSpPr>
        <p:spPr>
          <a:xfrm>
            <a:off x="1593364" y="2975506"/>
            <a:ext cx="900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i="0" cap="all">
                <a:effectLst/>
                <a:latin typeface="-apple-system"/>
              </a:rPr>
              <a:t>POSTGRESQL VERİ TİPLERİ</a:t>
            </a:r>
          </a:p>
        </p:txBody>
      </p:sp>
    </p:spTree>
    <p:extLst>
      <p:ext uri="{BB962C8B-B14F-4D97-AF65-F5344CB8AC3E}">
        <p14:creationId xmlns:p14="http://schemas.microsoft.com/office/powerpoint/2010/main" val="281257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 VERİ TİPLERİ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F8F9E2C-DE6A-85E7-C77C-A12D1F8B78AB}"/>
              </a:ext>
            </a:extLst>
          </p:cNvPr>
          <p:cNvSpPr txBox="1"/>
          <p:nvPr/>
        </p:nvSpPr>
        <p:spPr>
          <a:xfrm>
            <a:off x="654095" y="1455031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0" err="1">
                <a:solidFill>
                  <a:srgbClr val="636363"/>
                </a:solidFill>
                <a:effectLst/>
                <a:latin typeface="Lato" panose="020F0502020204030204" pitchFamily="34" charset="0"/>
              </a:rPr>
              <a:t>Sayılsal</a:t>
            </a:r>
            <a:r>
              <a:rPr lang="tr-TR" b="1" i="0">
                <a:solidFill>
                  <a:srgbClr val="636363"/>
                </a:solidFill>
                <a:effectLst/>
                <a:latin typeface="Lato" panose="020F0502020204030204" pitchFamily="34" charset="0"/>
              </a:rPr>
              <a:t> Veri Tipileri</a:t>
            </a:r>
            <a:endParaRPr lang="tr-TR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E59526EE-CE7E-32AC-3A10-074347973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1" y="1915568"/>
            <a:ext cx="6076008" cy="1791757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2AAB36FB-529B-F1E4-21C4-2F23A7349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41" y="4124812"/>
            <a:ext cx="6077373" cy="1675287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BC39F2F0-4BEF-8461-88B8-298EAD16C526}"/>
              </a:ext>
            </a:extLst>
          </p:cNvPr>
          <p:cNvSpPr txBox="1"/>
          <p:nvPr/>
        </p:nvSpPr>
        <p:spPr>
          <a:xfrm>
            <a:off x="6901383" y="1800974"/>
            <a:ext cx="45319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tr-TR" sz="1400" b="0" i="0">
                <a:solidFill>
                  <a:srgbClr val="5C5962"/>
                </a:solidFill>
                <a:effectLst/>
                <a:latin typeface="system-ui"/>
              </a:rPr>
              <a:t> Sayısal veri tipleri, tam ya da rasyonel sayılar gibi farklı büyüklükte ve hassasiyette (</a:t>
            </a:r>
            <a:r>
              <a:rPr lang="tr-TR" sz="1400" b="0" i="0" err="1">
                <a:solidFill>
                  <a:srgbClr val="5C5962"/>
                </a:solidFill>
                <a:effectLst/>
                <a:latin typeface="system-ui"/>
              </a:rPr>
              <a:t>precision</a:t>
            </a:r>
            <a:r>
              <a:rPr lang="tr-TR" sz="1400" b="0" i="0">
                <a:solidFill>
                  <a:srgbClr val="5C5962"/>
                </a:solidFill>
                <a:effectLst/>
                <a:latin typeface="system-ui"/>
              </a:rPr>
              <a:t>) veri türlerini saklamaya yararlar.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1400">
              <a:solidFill>
                <a:srgbClr val="5C5962"/>
              </a:solidFill>
              <a:latin typeface="system-u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b="0" i="0">
                <a:solidFill>
                  <a:srgbClr val="5C5962"/>
                </a:solidFill>
                <a:effectLst/>
                <a:latin typeface="system-ui"/>
              </a:rPr>
              <a:t> Tam sayı türündeki veri tipleri </a:t>
            </a:r>
            <a:r>
              <a:rPr lang="tr-TR" sz="1400" b="0" i="0" err="1">
                <a:solidFill>
                  <a:srgbClr val="5C5962"/>
                </a:solidFill>
                <a:effectLst/>
                <a:latin typeface="system-ui"/>
              </a:rPr>
              <a:t>smallint</a:t>
            </a:r>
            <a:r>
              <a:rPr lang="tr-TR" sz="1400" b="0" i="0">
                <a:solidFill>
                  <a:srgbClr val="5C5962"/>
                </a:solidFill>
                <a:effectLst/>
                <a:latin typeface="system-ui"/>
              </a:rPr>
              <a:t>, </a:t>
            </a:r>
            <a:r>
              <a:rPr lang="tr-TR" sz="1400" b="0" i="0" err="1">
                <a:solidFill>
                  <a:srgbClr val="5C5962"/>
                </a:solidFill>
                <a:effectLst/>
                <a:latin typeface="system-ui"/>
              </a:rPr>
              <a:t>integer</a:t>
            </a:r>
            <a:r>
              <a:rPr lang="tr-TR" sz="1400" b="0" i="0">
                <a:solidFill>
                  <a:srgbClr val="5C5962"/>
                </a:solidFill>
                <a:effectLst/>
                <a:latin typeface="system-ui"/>
              </a:rPr>
              <a:t> ve </a:t>
            </a:r>
            <a:r>
              <a:rPr lang="tr-TR" sz="1400" b="0" i="0" err="1">
                <a:solidFill>
                  <a:srgbClr val="5C5962"/>
                </a:solidFill>
                <a:effectLst/>
                <a:latin typeface="system-ui"/>
              </a:rPr>
              <a:t>bigint</a:t>
            </a:r>
            <a:r>
              <a:rPr lang="tr-TR" sz="1400" b="0" i="0">
                <a:solidFill>
                  <a:srgbClr val="5C5962"/>
                </a:solidFill>
                <a:effectLst/>
                <a:latin typeface="system-ui"/>
              </a:rPr>
              <a:t> olarak ayrılmıştır. Bunların birim boyutları farklıdır ve negatif - pozitif tam sayılar uzayında değer alabilecekleri aralıklar değişkenlik gösterir.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1400" b="0" i="0">
              <a:solidFill>
                <a:srgbClr val="5C5962"/>
              </a:solidFill>
              <a:effectLst/>
              <a:latin typeface="system-ui"/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ED6C035D-8DAE-1C1A-70CC-F6229548E63C}"/>
              </a:ext>
            </a:extLst>
          </p:cNvPr>
          <p:cNvSpPr txBox="1"/>
          <p:nvPr/>
        </p:nvSpPr>
        <p:spPr>
          <a:xfrm>
            <a:off x="6933252" y="4087804"/>
            <a:ext cx="45319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tr-TR" sz="1400" b="0" i="0">
                <a:solidFill>
                  <a:srgbClr val="5C5962"/>
                </a:solidFill>
                <a:effectLst/>
                <a:latin typeface="system-ui"/>
              </a:rPr>
              <a:t> </a:t>
            </a:r>
            <a:r>
              <a:rPr lang="tr-TR" sz="1400" b="0" i="0" err="1">
                <a:solidFill>
                  <a:srgbClr val="5C5962"/>
                </a:solidFill>
                <a:effectLst/>
                <a:latin typeface="system-ui"/>
              </a:rPr>
              <a:t>Decimal</a:t>
            </a:r>
            <a:r>
              <a:rPr lang="tr-TR" sz="1400" b="0" i="0">
                <a:solidFill>
                  <a:srgbClr val="5C5962"/>
                </a:solidFill>
                <a:effectLst/>
                <a:latin typeface="system-ui"/>
              </a:rPr>
              <a:t> ve </a:t>
            </a:r>
            <a:r>
              <a:rPr lang="tr-TR" sz="1400" b="0" i="0" err="1">
                <a:solidFill>
                  <a:srgbClr val="5C5962"/>
                </a:solidFill>
                <a:effectLst/>
                <a:latin typeface="system-ui"/>
              </a:rPr>
              <a:t>Numeric</a:t>
            </a:r>
            <a:r>
              <a:rPr lang="tr-TR" sz="1400" b="0" i="0">
                <a:solidFill>
                  <a:srgbClr val="5C5962"/>
                </a:solidFill>
                <a:effectLst/>
                <a:latin typeface="system-ui"/>
              </a:rPr>
              <a:t> tamamen birbirinin aynı özelliklere sahip veri tipleri olup SQL standartlarını sağlayabilmek için ayrı ayrı tanımlanmışlardır. </a:t>
            </a:r>
          </a:p>
        </p:txBody>
      </p:sp>
    </p:spTree>
    <p:extLst>
      <p:ext uri="{BB962C8B-B14F-4D97-AF65-F5344CB8AC3E}">
        <p14:creationId xmlns:p14="http://schemas.microsoft.com/office/powerpoint/2010/main" val="22265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 VERİ TİPLERİ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F8F9E2C-DE6A-85E7-C77C-A12D1F8B78AB}"/>
              </a:ext>
            </a:extLst>
          </p:cNvPr>
          <p:cNvSpPr txBox="1"/>
          <p:nvPr/>
        </p:nvSpPr>
        <p:spPr>
          <a:xfrm>
            <a:off x="654095" y="1455031"/>
            <a:ext cx="242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i="0" err="1">
                <a:solidFill>
                  <a:srgbClr val="636363"/>
                </a:solidFill>
                <a:effectLst/>
                <a:latin typeface="Lato" panose="020F0502020204030204" pitchFamily="34" charset="0"/>
              </a:rPr>
              <a:t>Metinsel</a:t>
            </a:r>
            <a:r>
              <a:rPr lang="tr-TR" b="1" i="0">
                <a:solidFill>
                  <a:srgbClr val="636363"/>
                </a:solidFill>
                <a:effectLst/>
                <a:latin typeface="Lato" panose="020F0502020204030204" pitchFamily="34" charset="0"/>
              </a:rPr>
              <a:t> Veri Tipileri</a:t>
            </a:r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0B61FC37-1F31-346D-B098-E4D4119E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53" y="1808193"/>
            <a:ext cx="6733967" cy="180232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28852BA-9E32-BF30-8AA8-84F27242689F}"/>
              </a:ext>
            </a:extLst>
          </p:cNvPr>
          <p:cNvSpPr txBox="1"/>
          <p:nvPr/>
        </p:nvSpPr>
        <p:spPr>
          <a:xfrm>
            <a:off x="7648923" y="1795428"/>
            <a:ext cx="35841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Hem </a:t>
            </a:r>
            <a:r>
              <a:rPr lang="tr-TR" sz="1600" b="0" i="0" err="1">
                <a:solidFill>
                  <a:srgbClr val="5C5962"/>
                </a:solidFill>
                <a:effectLst/>
                <a:latin typeface="system-ui"/>
              </a:rPr>
              <a:t>char</a:t>
            </a: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, hem de </a:t>
            </a:r>
            <a:r>
              <a:rPr lang="tr-TR" sz="1600" b="0" i="0" err="1">
                <a:solidFill>
                  <a:srgbClr val="5C5962"/>
                </a:solidFill>
                <a:effectLst/>
                <a:latin typeface="system-ui"/>
              </a:rPr>
              <a:t>varchar</a:t>
            </a: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 </a:t>
            </a:r>
            <a:r>
              <a:rPr lang="tr-TR" sz="1600" b="0" i="0" err="1">
                <a:solidFill>
                  <a:srgbClr val="5C5962"/>
                </a:solidFill>
                <a:effectLst/>
                <a:latin typeface="system-ui"/>
              </a:rPr>
              <a:t>metinsel</a:t>
            </a: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 verileri saklamak için kullanılan veri tipleridir.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 err="1">
                <a:solidFill>
                  <a:srgbClr val="5C5962"/>
                </a:solidFill>
                <a:effectLst/>
                <a:latin typeface="system-ui"/>
              </a:rPr>
              <a:t>Varchar</a:t>
            </a: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 ve </a:t>
            </a:r>
            <a:r>
              <a:rPr lang="tr-TR" sz="1600" b="0" i="0" err="1">
                <a:solidFill>
                  <a:srgbClr val="5C5962"/>
                </a:solidFill>
                <a:effectLst/>
                <a:latin typeface="system-ui"/>
              </a:rPr>
              <a:t>char</a:t>
            </a: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 tanımlanma aşamasında verilen n karakteri saklarken, n’den daha uzun bir metin girişi olduğunda hata döndürerek metni n karaktere kırparlar.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err="1">
                <a:solidFill>
                  <a:srgbClr val="5C5962"/>
                </a:solidFill>
                <a:latin typeface="system-ui"/>
              </a:rPr>
              <a:t>T</a:t>
            </a:r>
            <a:r>
              <a:rPr lang="tr-TR" sz="1600" b="0" i="0" err="1">
                <a:solidFill>
                  <a:srgbClr val="5C5962"/>
                </a:solidFill>
                <a:effectLst/>
                <a:latin typeface="system-ui"/>
              </a:rPr>
              <a:t>ext</a:t>
            </a: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 için bir karakter sınırı tanımlaması yapılmaz. Değişken boyutlu metinler hata vermeksizin kabul edilir.</a:t>
            </a:r>
            <a:endParaRPr lang="tr-TR" sz="160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275E55A-5173-934D-C658-C67547308C92}"/>
              </a:ext>
            </a:extLst>
          </p:cNvPr>
          <p:cNvSpPr txBox="1"/>
          <p:nvPr/>
        </p:nvSpPr>
        <p:spPr>
          <a:xfrm>
            <a:off x="564367" y="3745662"/>
            <a:ext cx="68413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 err="1">
                <a:solidFill>
                  <a:srgbClr val="5C5962"/>
                </a:solidFill>
                <a:effectLst/>
                <a:latin typeface="system-ui"/>
              </a:rPr>
              <a:t>Varchar</a:t>
            </a: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(n) tanımlı bir kolonda kolon uzunluğundan kısa metinler girildiğinde, girilen metin kadar fiziksel yer harcarken, </a:t>
            </a:r>
            <a:r>
              <a:rPr lang="tr-TR" sz="1600" b="0" i="0" err="1">
                <a:solidFill>
                  <a:srgbClr val="5C5962"/>
                </a:solidFill>
                <a:effectLst/>
                <a:latin typeface="system-ui"/>
              </a:rPr>
              <a:t>char</a:t>
            </a: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(n) tanımlı kolonda metnin kalanı boşluk karakteri ile doldurularak n karaktere tamamlanır ve n karakterlik fiziksel yer harcanır.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 err="1">
                <a:solidFill>
                  <a:srgbClr val="5C5962"/>
                </a:solidFill>
                <a:effectLst/>
                <a:latin typeface="system-ui"/>
              </a:rPr>
              <a:t>char</a:t>
            </a: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(n) ve </a:t>
            </a:r>
            <a:r>
              <a:rPr lang="tr-TR" sz="1600" b="0" i="0" err="1">
                <a:solidFill>
                  <a:srgbClr val="5C5962"/>
                </a:solidFill>
                <a:effectLst/>
                <a:latin typeface="system-ui"/>
              </a:rPr>
              <a:t>varchar</a:t>
            </a: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(n) arasında ciddi bir performans farkında ziyade diskte kaplanan alanda farklılık vardır. </a:t>
            </a:r>
            <a:endParaRPr lang="tr-TR" sz="1600">
              <a:solidFill>
                <a:srgbClr val="5C5962"/>
              </a:solidFill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 err="1">
                <a:solidFill>
                  <a:srgbClr val="5C5962"/>
                </a:solidFill>
                <a:effectLst/>
                <a:latin typeface="system-ui"/>
              </a:rPr>
              <a:t>char</a:t>
            </a:r>
            <a:r>
              <a:rPr lang="tr-TR" sz="1600" b="0" i="0">
                <a:solidFill>
                  <a:srgbClr val="5C5962"/>
                </a:solidFill>
                <a:effectLst/>
                <a:latin typeface="system-ui"/>
              </a:rPr>
              <a:t>(n) üç metin tipi içinde en maliyetli olan olarak varsayılabilir.</a:t>
            </a:r>
            <a:endParaRPr lang="tr-TR" sz="1600"/>
          </a:p>
        </p:txBody>
      </p:sp>
    </p:spTree>
    <p:extLst>
      <p:ext uri="{BB962C8B-B14F-4D97-AF65-F5344CB8AC3E}">
        <p14:creationId xmlns:p14="http://schemas.microsoft.com/office/powerpoint/2010/main" val="2555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 VERİ TİPLERİ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F8F9E2C-DE6A-85E7-C77C-A12D1F8B78AB}"/>
              </a:ext>
            </a:extLst>
          </p:cNvPr>
          <p:cNvSpPr txBox="1"/>
          <p:nvPr/>
        </p:nvSpPr>
        <p:spPr>
          <a:xfrm>
            <a:off x="674118" y="1441682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i="0">
                <a:solidFill>
                  <a:srgbClr val="636363"/>
                </a:solidFill>
                <a:effectLst/>
                <a:latin typeface="Lato" panose="020F0502020204030204" pitchFamily="34" charset="0"/>
              </a:rPr>
              <a:t>Tarih / Zaman Veri Tipleri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1C2C6D8D-1609-F680-1449-A018F864F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0" y="1801143"/>
            <a:ext cx="6761013" cy="4375548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DB6F244-05DC-DDC2-3CAD-0A5208F4F778}"/>
              </a:ext>
            </a:extLst>
          </p:cNvPr>
          <p:cNvSpPr txBox="1"/>
          <p:nvPr/>
        </p:nvSpPr>
        <p:spPr>
          <a:xfrm>
            <a:off x="7960995" y="2406722"/>
            <a:ext cx="136588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>
                <a:solidFill>
                  <a:srgbClr val="C00000"/>
                </a:solidFill>
                <a:effectLst/>
              </a:rPr>
              <a:t>YEAR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MONTH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DAY</a:t>
            </a:r>
            <a:r>
              <a:rPr lang="tr-TR" sz="1000">
                <a:solidFill>
                  <a:srgbClr val="C00000"/>
                </a:solidFill>
              </a:rPr>
              <a:t> 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HOUR</a:t>
            </a:r>
            <a:r>
              <a:rPr lang="tr-TR" sz="1000">
                <a:solidFill>
                  <a:srgbClr val="C00000"/>
                </a:solidFill>
              </a:rPr>
              <a:t> 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MINUTE</a:t>
            </a:r>
            <a:r>
              <a:rPr lang="tr-TR" sz="1000">
                <a:solidFill>
                  <a:srgbClr val="C00000"/>
                </a:solidFill>
              </a:rPr>
              <a:t> 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SECOND</a:t>
            </a:r>
            <a:r>
              <a:rPr lang="tr-TR" sz="1000">
                <a:solidFill>
                  <a:srgbClr val="C00000"/>
                </a:solidFill>
              </a:rPr>
              <a:t> 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YEAR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TO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MONTH</a:t>
            </a:r>
            <a:r>
              <a:rPr lang="tr-TR" sz="1000">
                <a:solidFill>
                  <a:srgbClr val="C00000"/>
                </a:solidFill>
              </a:rPr>
              <a:t> 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DAY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TO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HOUR</a:t>
            </a:r>
            <a:r>
              <a:rPr lang="tr-TR" sz="1000">
                <a:solidFill>
                  <a:srgbClr val="C00000"/>
                </a:solidFill>
              </a:rPr>
              <a:t> 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DAY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TO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MINUTE</a:t>
            </a:r>
            <a:r>
              <a:rPr lang="tr-TR" sz="1000">
                <a:solidFill>
                  <a:srgbClr val="C00000"/>
                </a:solidFill>
              </a:rPr>
              <a:t> 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DAY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TO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SECOND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HOUR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TO MINUTE</a:t>
            </a:r>
            <a:r>
              <a:rPr lang="tr-TR" sz="1000">
                <a:solidFill>
                  <a:srgbClr val="C00000"/>
                </a:solidFill>
              </a:rPr>
              <a:t> 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HOUR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TO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SECOND</a:t>
            </a:r>
          </a:p>
          <a:p>
            <a:r>
              <a:rPr lang="tr-TR" sz="1000">
                <a:solidFill>
                  <a:srgbClr val="C00000"/>
                </a:solidFill>
                <a:effectLst/>
              </a:rPr>
              <a:t>MINUTE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TO</a:t>
            </a:r>
            <a:r>
              <a:rPr lang="tr-TR" sz="1000">
                <a:solidFill>
                  <a:srgbClr val="C00000"/>
                </a:solidFill>
              </a:rPr>
              <a:t> </a:t>
            </a:r>
            <a:r>
              <a:rPr lang="tr-TR" sz="1000">
                <a:solidFill>
                  <a:srgbClr val="C00000"/>
                </a:solidFill>
                <a:effectLst/>
              </a:rPr>
              <a:t>SECOND</a:t>
            </a:r>
            <a:endParaRPr lang="tr-TR" sz="1000">
              <a:solidFill>
                <a:srgbClr val="C00000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110E5354-C625-DC61-0B82-FC2765719482}"/>
              </a:ext>
            </a:extLst>
          </p:cNvPr>
          <p:cNvSpPr txBox="1"/>
          <p:nvPr/>
        </p:nvSpPr>
        <p:spPr>
          <a:xfrm>
            <a:off x="7818120" y="1828800"/>
            <a:ext cx="3989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100" b="0" i="0">
                <a:solidFill>
                  <a:srgbClr val="5C5962"/>
                </a:solidFill>
                <a:effectLst/>
                <a:latin typeface="system-ui"/>
              </a:rPr>
              <a:t>INTERVAL, belli bir zamandan ziyade zamansal hesaplamalarda zaman aralığı olarak kullanılabilir ve aşağıdaki listede sunulan zaman aralıklarını saklayabilir.</a:t>
            </a:r>
          </a:p>
          <a:p>
            <a:endParaRPr lang="tr-TR" sz="900"/>
          </a:p>
        </p:txBody>
      </p:sp>
    </p:spTree>
    <p:extLst>
      <p:ext uri="{BB962C8B-B14F-4D97-AF65-F5344CB8AC3E}">
        <p14:creationId xmlns:p14="http://schemas.microsoft.com/office/powerpoint/2010/main" val="311006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 VERİ TİPLERİ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EF8F9E2C-DE6A-85E7-C77C-A12D1F8B78AB}"/>
              </a:ext>
            </a:extLst>
          </p:cNvPr>
          <p:cNvSpPr txBox="1"/>
          <p:nvPr/>
        </p:nvSpPr>
        <p:spPr>
          <a:xfrm>
            <a:off x="674118" y="1441682"/>
            <a:ext cx="201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tr-TR" b="0" i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ystem-ui"/>
              </a:rPr>
              <a:t>Boolean</a:t>
            </a:r>
            <a:r>
              <a:rPr lang="tr-TR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ystem-ui"/>
              </a:rPr>
              <a:t> Veri Tipleri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76A7FDC-49A3-230A-FCFA-2E7361C037A7}"/>
              </a:ext>
            </a:extLst>
          </p:cNvPr>
          <p:cNvSpPr txBox="1"/>
          <p:nvPr/>
        </p:nvSpPr>
        <p:spPr>
          <a:xfrm>
            <a:off x="720090" y="1805940"/>
            <a:ext cx="10004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600" b="1" i="0">
                <a:solidFill>
                  <a:srgbClr val="5C5962"/>
                </a:solidFill>
                <a:effectLst/>
              </a:rPr>
              <a:t>TRUE</a:t>
            </a:r>
            <a:r>
              <a:rPr lang="tr-TR" sz="1600" b="0" i="0">
                <a:solidFill>
                  <a:srgbClr val="5C5962"/>
                </a:solidFill>
                <a:effectLst/>
              </a:rPr>
              <a:t>, </a:t>
            </a:r>
            <a:r>
              <a:rPr lang="tr-TR" sz="1600" b="1" i="0">
                <a:solidFill>
                  <a:srgbClr val="5C5962"/>
                </a:solidFill>
                <a:effectLst/>
              </a:rPr>
              <a:t>FALSE</a:t>
            </a:r>
            <a:r>
              <a:rPr lang="tr-TR" sz="1600" b="0" i="0">
                <a:solidFill>
                  <a:srgbClr val="5C5962"/>
                </a:solidFill>
                <a:effectLst/>
              </a:rPr>
              <a:t> ve </a:t>
            </a:r>
            <a:r>
              <a:rPr lang="tr-TR" sz="1600" i="0">
                <a:solidFill>
                  <a:srgbClr val="5C5962"/>
                </a:solidFill>
                <a:effectLst/>
              </a:rPr>
              <a:t>bilinmeyen</a:t>
            </a:r>
            <a:r>
              <a:rPr lang="tr-TR" sz="1600" b="0" i="0">
                <a:solidFill>
                  <a:srgbClr val="5C5962"/>
                </a:solidFill>
                <a:effectLst/>
              </a:rPr>
              <a:t> durumlarda kullanılmak üzere de </a:t>
            </a:r>
            <a:r>
              <a:rPr lang="tr-TR" sz="1600" b="1" i="0">
                <a:solidFill>
                  <a:srgbClr val="5C5962"/>
                </a:solidFill>
                <a:effectLst/>
              </a:rPr>
              <a:t>NULL</a:t>
            </a:r>
            <a:r>
              <a:rPr lang="tr-TR" sz="1600" b="0" i="0">
                <a:solidFill>
                  <a:srgbClr val="5C5962"/>
                </a:solidFill>
                <a:effectLst/>
              </a:rPr>
              <a:t> değerlerini alabilir.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5C5962"/>
                </a:solidFill>
                <a:effectLst/>
              </a:rPr>
              <a:t>Bu veri tipinde </a:t>
            </a:r>
            <a:r>
              <a:rPr lang="tr-TR" sz="1600" b="0" i="0" err="1">
                <a:solidFill>
                  <a:srgbClr val="00B0F0"/>
                </a:solidFill>
                <a:effectLst/>
              </a:rPr>
              <a:t>true</a:t>
            </a:r>
            <a:r>
              <a:rPr lang="tr-TR" sz="1600" b="0" i="0">
                <a:solidFill>
                  <a:srgbClr val="5C5962"/>
                </a:solidFill>
                <a:effectLst/>
              </a:rPr>
              <a:t> yerine </a:t>
            </a:r>
            <a:r>
              <a:rPr lang="tr-TR" sz="1600" b="0" i="1" err="1">
                <a:solidFill>
                  <a:srgbClr val="00B0F0"/>
                </a:solidFill>
                <a:effectLst/>
              </a:rPr>
              <a:t>yes</a:t>
            </a:r>
            <a:r>
              <a:rPr lang="tr-TR" sz="1600" b="0" i="0">
                <a:solidFill>
                  <a:srgbClr val="5C5962"/>
                </a:solidFill>
                <a:effectLst/>
              </a:rPr>
              <a:t>, </a:t>
            </a:r>
            <a:r>
              <a:rPr lang="tr-TR" sz="1600" b="0" i="1">
                <a:solidFill>
                  <a:srgbClr val="00B0F0"/>
                </a:solidFill>
                <a:effectLst/>
              </a:rPr>
              <a:t>on</a:t>
            </a:r>
            <a:r>
              <a:rPr lang="tr-TR" sz="1600" b="0" i="0">
                <a:solidFill>
                  <a:srgbClr val="5C5962"/>
                </a:solidFill>
                <a:effectLst/>
              </a:rPr>
              <a:t>, </a:t>
            </a:r>
            <a:r>
              <a:rPr lang="tr-TR" sz="1600" b="0" i="1">
                <a:solidFill>
                  <a:srgbClr val="00B0F0"/>
                </a:solidFill>
                <a:effectLst/>
              </a:rPr>
              <a:t>t</a:t>
            </a:r>
            <a:r>
              <a:rPr lang="tr-TR" sz="1600" b="0" i="0">
                <a:solidFill>
                  <a:srgbClr val="5C5962"/>
                </a:solidFill>
                <a:effectLst/>
              </a:rPr>
              <a:t> ya da </a:t>
            </a:r>
            <a:r>
              <a:rPr lang="tr-TR" sz="1600" b="0" i="0">
                <a:solidFill>
                  <a:srgbClr val="00B0F0"/>
                </a:solidFill>
                <a:effectLst/>
              </a:rPr>
              <a:t>1</a:t>
            </a:r>
            <a:r>
              <a:rPr lang="tr-TR" sz="1600" b="0" i="0">
                <a:solidFill>
                  <a:srgbClr val="5C5962"/>
                </a:solidFill>
                <a:effectLst/>
              </a:rPr>
              <a:t> kabul edilebilirken </a:t>
            </a:r>
            <a:r>
              <a:rPr lang="tr-TR" sz="1600" b="0" i="0" err="1">
                <a:solidFill>
                  <a:srgbClr val="C00000"/>
                </a:solidFill>
                <a:effectLst/>
              </a:rPr>
              <a:t>false</a:t>
            </a:r>
            <a:r>
              <a:rPr lang="tr-TR" sz="1600" b="0" i="0">
                <a:solidFill>
                  <a:srgbClr val="5C5962"/>
                </a:solidFill>
                <a:effectLst/>
              </a:rPr>
              <a:t> yerine de </a:t>
            </a:r>
            <a:r>
              <a:rPr lang="tr-TR" sz="1600" b="0" i="1" err="1">
                <a:solidFill>
                  <a:srgbClr val="C00000"/>
                </a:solidFill>
                <a:effectLst/>
              </a:rPr>
              <a:t>no</a:t>
            </a:r>
            <a:r>
              <a:rPr lang="tr-TR" sz="1600" b="0" i="0">
                <a:solidFill>
                  <a:srgbClr val="5C5962"/>
                </a:solidFill>
                <a:effectLst/>
              </a:rPr>
              <a:t>, </a:t>
            </a:r>
            <a:r>
              <a:rPr lang="tr-TR" sz="1600" b="0" i="1" err="1">
                <a:solidFill>
                  <a:srgbClr val="C00000"/>
                </a:solidFill>
                <a:effectLst/>
              </a:rPr>
              <a:t>off</a:t>
            </a:r>
            <a:r>
              <a:rPr lang="tr-TR" sz="1600" b="0" i="0">
                <a:solidFill>
                  <a:srgbClr val="5C5962"/>
                </a:solidFill>
                <a:effectLst/>
              </a:rPr>
              <a:t>, </a:t>
            </a:r>
            <a:r>
              <a:rPr lang="tr-TR" sz="1600" b="0" i="1">
                <a:solidFill>
                  <a:srgbClr val="C00000"/>
                </a:solidFill>
                <a:effectLst/>
              </a:rPr>
              <a:t>f</a:t>
            </a:r>
            <a:r>
              <a:rPr lang="tr-TR" sz="1600" b="0" i="0">
                <a:solidFill>
                  <a:srgbClr val="C00000"/>
                </a:solidFill>
                <a:effectLst/>
              </a:rPr>
              <a:t> </a:t>
            </a:r>
            <a:r>
              <a:rPr lang="tr-TR" sz="1600" b="0" i="0">
                <a:solidFill>
                  <a:srgbClr val="5C5962"/>
                </a:solidFill>
                <a:effectLst/>
              </a:rPr>
              <a:t>ve </a:t>
            </a:r>
            <a:r>
              <a:rPr lang="tr-TR" sz="1600" b="0" i="0">
                <a:solidFill>
                  <a:srgbClr val="C00000"/>
                </a:solidFill>
                <a:effectLst/>
              </a:rPr>
              <a:t>0</a:t>
            </a:r>
            <a:r>
              <a:rPr lang="tr-TR" sz="1600" b="0" i="0">
                <a:solidFill>
                  <a:srgbClr val="5C5962"/>
                </a:solidFill>
                <a:effectLst/>
              </a:rPr>
              <a:t> kabul edilmektedir.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5C5962"/>
                </a:solidFill>
                <a:effectLst/>
              </a:rPr>
              <a:t>Büyük - küçük hassasiyeti aranmaz.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F3A45E7B-5B0C-CED6-0C40-383FBFB3FB4E}"/>
              </a:ext>
            </a:extLst>
          </p:cNvPr>
          <p:cNvSpPr txBox="1"/>
          <p:nvPr/>
        </p:nvSpPr>
        <p:spPr>
          <a:xfrm>
            <a:off x="702500" y="2749878"/>
            <a:ext cx="6137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ystem-ui"/>
              </a:rPr>
              <a:t>JSON Veri Tipleri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D27D5E96-BBC0-9375-8EAA-C24098899A3F}"/>
              </a:ext>
            </a:extLst>
          </p:cNvPr>
          <p:cNvSpPr txBox="1"/>
          <p:nvPr/>
        </p:nvSpPr>
        <p:spPr>
          <a:xfrm>
            <a:off x="702392" y="3181412"/>
            <a:ext cx="98104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 err="1">
                <a:solidFill>
                  <a:schemeClr val="bg2">
                    <a:lumMod val="25000"/>
                  </a:schemeClr>
                </a:solidFill>
                <a:effectLst/>
              </a:rPr>
              <a:t>PostgreSQL</a:t>
            </a:r>
            <a:r>
              <a:rPr lang="tr-TR" sz="1600" b="0" i="0">
                <a:solidFill>
                  <a:schemeClr val="bg2">
                    <a:lumMod val="25000"/>
                  </a:schemeClr>
                </a:solidFill>
                <a:effectLst/>
              </a:rPr>
              <a:t> iki JSON veri tipi sağlar: JSON ve JSONB.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JSON, her işlem için </a:t>
            </a:r>
            <a:r>
              <a:rPr lang="tr-TR" sz="1600" b="0" i="0" err="1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reparsing</a:t>
            </a:r>
            <a:r>
              <a:rPr lang="tr-TR" sz="1600" b="0" i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gerektiren </a:t>
            </a:r>
            <a:r>
              <a:rPr lang="tr-TR" sz="1600" b="0" i="0" err="1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plain</a:t>
            </a:r>
            <a:r>
              <a:rPr lang="tr-TR" sz="1600" b="0" i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JSON verilerini depolarken</a:t>
            </a:r>
            <a:r>
              <a:rPr lang="tr-TR" sz="16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tr-TR" sz="1600" b="0" i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JSONB, JSON verilerini işlenmesi daha hızlı ancak eklenmesi daha yavaş olan bir </a:t>
            </a:r>
            <a:r>
              <a:rPr lang="tr-TR" sz="1600" b="0" i="0" err="1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lang="tr-TR" sz="1600" b="0" i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sz="1600" b="0" i="0" err="1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formatda</a:t>
            </a:r>
            <a:r>
              <a:rPr lang="tr-TR" sz="1600" b="0" i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depolar. JSONB, bir avantaj olabilecek indekslemeyi destekler.</a:t>
            </a:r>
            <a:endParaRPr lang="tr-T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D2AE547-508B-809F-0CA5-60D107B0D46D}"/>
              </a:ext>
            </a:extLst>
          </p:cNvPr>
          <p:cNvSpPr txBox="1"/>
          <p:nvPr/>
        </p:nvSpPr>
        <p:spPr>
          <a:xfrm>
            <a:off x="674002" y="4323618"/>
            <a:ext cx="6140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ystem-ui"/>
              </a:rPr>
              <a:t>UUID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AC53424-6DBD-8E7B-46AB-7CEAB5147469}"/>
              </a:ext>
            </a:extLst>
          </p:cNvPr>
          <p:cNvSpPr txBox="1"/>
          <p:nvPr/>
        </p:nvSpPr>
        <p:spPr>
          <a:xfrm>
            <a:off x="680517" y="4719261"/>
            <a:ext cx="96654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-apple-system"/>
              </a:rPr>
              <a:t>Universal 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-apple-system"/>
              </a:rPr>
              <a:t>Unique</a:t>
            </a:r>
            <a:r>
              <a:rPr lang="tr-TR" sz="1600" b="0" i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-apple-system"/>
              </a:rPr>
              <a:t>Identifier’ları</a:t>
            </a:r>
            <a:r>
              <a:rPr lang="tr-TR" sz="1600" b="0" i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tr-TR" sz="1600" b="0" i="0">
                <a:solidFill>
                  <a:srgbClr val="000000"/>
                </a:solidFill>
                <a:effectLst/>
              </a:rPr>
              <a:t>saklamanızı sağlar. UUID değerleri, </a:t>
            </a:r>
            <a:r>
              <a:rPr lang="tr-TR" sz="1600" b="0" i="0" err="1">
                <a:solidFill>
                  <a:srgbClr val="000000"/>
                </a:solidFill>
                <a:effectLst/>
              </a:rPr>
              <a:t>SERIAL'den</a:t>
            </a:r>
            <a:r>
              <a:rPr lang="tr-TR" sz="1600" b="0" i="0">
                <a:solidFill>
                  <a:srgbClr val="000000"/>
                </a:solidFill>
                <a:effectLst/>
              </a:rPr>
              <a:t> daha iyi bir benzersizliği garanti eder.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/>
              <a:t>UUID </a:t>
            </a:r>
            <a:r>
              <a:rPr lang="tr-TR" sz="1600" err="1"/>
              <a:t>hexadecimal</a:t>
            </a:r>
            <a:r>
              <a:rPr lang="tr-TR" sz="1600"/>
              <a:t> 32 karakterden oluşur, 128bit (16bayt) değere sahiptir.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0">
                <a:solidFill>
                  <a:srgbClr val="000000"/>
                </a:solidFill>
                <a:effectLst/>
                <a:latin typeface="-apple-system"/>
              </a:rPr>
              <a:t>f81d4fae</a:t>
            </a:r>
            <a:r>
              <a:rPr lang="tr-TR" sz="1600" b="0" i="0">
                <a:solidFill>
                  <a:srgbClr val="000000"/>
                </a:solidFill>
                <a:effectLst/>
                <a:latin typeface="-apple-system"/>
              </a:rPr>
              <a:t>-</a:t>
            </a:r>
            <a:r>
              <a:rPr lang="tr-TR" sz="1600" b="1" i="0">
                <a:solidFill>
                  <a:srgbClr val="000000"/>
                </a:solidFill>
                <a:effectLst/>
                <a:latin typeface="-apple-system"/>
              </a:rPr>
              <a:t>7dec</a:t>
            </a:r>
            <a:r>
              <a:rPr lang="tr-TR" sz="1600" b="0" i="0">
                <a:solidFill>
                  <a:srgbClr val="000000"/>
                </a:solidFill>
                <a:effectLst/>
                <a:latin typeface="-apple-system"/>
              </a:rPr>
              <a:t>-</a:t>
            </a:r>
            <a:r>
              <a:rPr lang="tr-TR" sz="1600" b="1" i="0">
                <a:solidFill>
                  <a:srgbClr val="000000"/>
                </a:solidFill>
                <a:effectLst/>
                <a:latin typeface="-apple-system"/>
              </a:rPr>
              <a:t>11d0</a:t>
            </a:r>
            <a:r>
              <a:rPr lang="tr-TR" sz="1600" b="0" i="0">
                <a:solidFill>
                  <a:srgbClr val="000000"/>
                </a:solidFill>
                <a:effectLst/>
                <a:latin typeface="-apple-system"/>
              </a:rPr>
              <a:t>-</a:t>
            </a:r>
            <a:r>
              <a:rPr lang="tr-TR" sz="1600" b="1" i="0">
                <a:solidFill>
                  <a:srgbClr val="000000"/>
                </a:solidFill>
                <a:effectLst/>
                <a:latin typeface="-apple-system"/>
              </a:rPr>
              <a:t>a765</a:t>
            </a:r>
            <a:r>
              <a:rPr lang="tr-TR" sz="1600" b="0" i="0">
                <a:solidFill>
                  <a:srgbClr val="000000"/>
                </a:solidFill>
                <a:effectLst/>
                <a:latin typeface="-apple-system"/>
              </a:rPr>
              <a:t>-</a:t>
            </a:r>
            <a:r>
              <a:rPr lang="tr-TR" sz="1600" b="1" i="0">
                <a:solidFill>
                  <a:srgbClr val="000000"/>
                </a:solidFill>
                <a:effectLst/>
                <a:latin typeface="-apple-system"/>
              </a:rPr>
              <a:t>00a0c91e6bf6</a:t>
            </a:r>
            <a:endParaRPr lang="tr-TR" sz="1600" b="0" i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0192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Hizalama ve Sıralamanın Etkisi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93F33-C052-6F47-7F60-17F24F8ADFBA}"/>
              </a:ext>
            </a:extLst>
          </p:cNvPr>
          <p:cNvSpPr txBox="1"/>
          <p:nvPr/>
        </p:nvSpPr>
        <p:spPr>
          <a:xfrm>
            <a:off x="667263" y="1507525"/>
            <a:ext cx="104785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Veri </a:t>
            </a:r>
            <a:r>
              <a:rPr lang="en-US" sz="1400" dirty="0" err="1"/>
              <a:t>hizalama</a:t>
            </a:r>
            <a:r>
              <a:rPr lang="en-US" sz="1400" dirty="0"/>
              <a:t>, CPU </a:t>
            </a:r>
            <a:r>
              <a:rPr lang="en-US" sz="1400" dirty="0" err="1"/>
              <a:t>ve</a:t>
            </a:r>
            <a:r>
              <a:rPr lang="en-US" sz="1400" dirty="0"/>
              <a:t> </a:t>
            </a:r>
            <a:r>
              <a:rPr lang="en-US" sz="1400" dirty="0" err="1"/>
              <a:t>bellek</a:t>
            </a:r>
            <a:r>
              <a:rPr lang="en-US" sz="1400" dirty="0"/>
              <a:t> alt </a:t>
            </a:r>
            <a:r>
              <a:rPr lang="en-US" sz="1400" dirty="0" err="1"/>
              <a:t>sistemleri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daha</a:t>
            </a:r>
            <a:r>
              <a:rPr lang="en-US" sz="1400" dirty="0"/>
              <a:t> </a:t>
            </a:r>
            <a:r>
              <a:rPr lang="en-US" sz="1400" dirty="0" err="1"/>
              <a:t>hızlı</a:t>
            </a:r>
            <a:r>
              <a:rPr lang="en-US" sz="1400" dirty="0"/>
              <a:t> </a:t>
            </a:r>
            <a:r>
              <a:rPr lang="en-US" sz="1400" dirty="0" err="1"/>
              <a:t>erişim</a:t>
            </a:r>
            <a:r>
              <a:rPr lang="en-US" sz="1400" dirty="0"/>
              <a:t> </a:t>
            </a:r>
            <a:r>
              <a:rPr lang="en-US" sz="1400" dirty="0" err="1"/>
              <a:t>sağlamak</a:t>
            </a:r>
            <a:r>
              <a:rPr lang="en-US" sz="1400" dirty="0"/>
              <a:t> </a:t>
            </a:r>
            <a:r>
              <a:rPr lang="en-US" sz="1400" dirty="0" err="1"/>
              <a:t>amacıyla</a:t>
            </a:r>
            <a:r>
              <a:rPr lang="en-US" sz="1400" dirty="0"/>
              <a:t> </a:t>
            </a:r>
            <a:r>
              <a:rPr lang="en-US" sz="1400" dirty="0" err="1"/>
              <a:t>verilerin</a:t>
            </a:r>
            <a:r>
              <a:rPr lang="en-US" sz="1400" dirty="0"/>
              <a:t> </a:t>
            </a:r>
            <a:r>
              <a:rPr lang="en-US" sz="1400" dirty="0" err="1"/>
              <a:t>belirli</a:t>
            </a:r>
            <a:r>
              <a:rPr lang="en-US" sz="1400" dirty="0"/>
              <a:t> </a:t>
            </a:r>
            <a:r>
              <a:rPr lang="en-US" sz="1400" dirty="0" err="1"/>
              <a:t>sınırlar</a:t>
            </a:r>
            <a:r>
              <a:rPr lang="en-US" sz="1400" dirty="0"/>
              <a:t> (</a:t>
            </a:r>
            <a:r>
              <a:rPr lang="en-US" sz="1400" dirty="0" err="1"/>
              <a:t>genellikle</a:t>
            </a:r>
            <a:r>
              <a:rPr lang="en-US" sz="1400" dirty="0"/>
              <a:t> 2, 4, 8, 16 byte </a:t>
            </a:r>
            <a:r>
              <a:rPr lang="en-US" sz="1400" dirty="0" err="1"/>
              <a:t>gibi</a:t>
            </a:r>
            <a:r>
              <a:rPr lang="en-US" sz="1400" dirty="0"/>
              <a:t>) </a:t>
            </a:r>
            <a:r>
              <a:rPr lang="en-US" sz="1400" dirty="0" err="1"/>
              <a:t>içinde</a:t>
            </a:r>
            <a:r>
              <a:rPr lang="en-US" sz="1400" dirty="0"/>
              <a:t> </a:t>
            </a:r>
            <a:r>
              <a:rPr lang="en-US" sz="1400" dirty="0" err="1"/>
              <a:t>hizalanmasıdır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 err="1"/>
              <a:t>Eğer</a:t>
            </a:r>
            <a:r>
              <a:rPr lang="en-US" sz="1400" dirty="0"/>
              <a:t> </a:t>
            </a:r>
            <a:r>
              <a:rPr lang="en-US" sz="1400" dirty="0" err="1"/>
              <a:t>veri</a:t>
            </a:r>
            <a:r>
              <a:rPr lang="en-US" sz="1400" dirty="0"/>
              <a:t> </a:t>
            </a:r>
            <a:r>
              <a:rPr lang="en-US" sz="1400" dirty="0" err="1"/>
              <a:t>tipleri</a:t>
            </a:r>
            <a:r>
              <a:rPr lang="en-US" sz="1400" dirty="0"/>
              <a:t> </a:t>
            </a:r>
            <a:r>
              <a:rPr lang="en-US" sz="1400" dirty="0" err="1"/>
              <a:t>doğru</a:t>
            </a:r>
            <a:r>
              <a:rPr lang="en-US" sz="1400" dirty="0"/>
              <a:t> </a:t>
            </a:r>
            <a:r>
              <a:rPr lang="en-US" sz="1400" dirty="0" err="1"/>
              <a:t>hizalanmazsa</a:t>
            </a:r>
            <a:r>
              <a:rPr lang="en-US" sz="1400" dirty="0"/>
              <a:t>, PostgreSQL </a:t>
            </a:r>
            <a:r>
              <a:rPr lang="en-US" sz="1400" dirty="0" err="1"/>
              <a:t>veri</a:t>
            </a:r>
            <a:r>
              <a:rPr lang="en-US" sz="1400" dirty="0"/>
              <a:t> </a:t>
            </a:r>
            <a:r>
              <a:rPr lang="en-US" sz="1400" dirty="0" err="1"/>
              <a:t>tiplerini</a:t>
            </a:r>
            <a:r>
              <a:rPr lang="en-US" sz="1400" dirty="0"/>
              <a:t> </a:t>
            </a:r>
            <a:r>
              <a:rPr lang="en-US" sz="1400" dirty="0" err="1"/>
              <a:t>hizalamak</a:t>
            </a:r>
            <a:r>
              <a:rPr lang="en-US" sz="1400" dirty="0"/>
              <a:t> </a:t>
            </a:r>
            <a:r>
              <a:rPr lang="en-US" sz="1400" dirty="0" err="1"/>
              <a:t>için</a:t>
            </a:r>
            <a:r>
              <a:rPr lang="en-US" sz="1400" dirty="0"/>
              <a:t> </a:t>
            </a:r>
            <a:r>
              <a:rPr lang="en-US" sz="1400" dirty="0" err="1"/>
              <a:t>ekstra</a:t>
            </a:r>
            <a:r>
              <a:rPr lang="en-US" sz="1400" dirty="0"/>
              <a:t> </a:t>
            </a:r>
            <a:r>
              <a:rPr lang="en-US" sz="1400" dirty="0" err="1"/>
              <a:t>boşluklar</a:t>
            </a:r>
            <a:r>
              <a:rPr lang="en-US" sz="1400" dirty="0"/>
              <a:t> (padding) </a:t>
            </a:r>
            <a:r>
              <a:rPr lang="en-US" sz="1400" dirty="0" err="1"/>
              <a:t>eklemek</a:t>
            </a:r>
            <a:r>
              <a:rPr lang="en-US" sz="1400" dirty="0"/>
              <a:t> </a:t>
            </a:r>
            <a:r>
              <a:rPr lang="en-US" sz="1400" dirty="0" err="1"/>
              <a:t>zorunda</a:t>
            </a:r>
            <a:r>
              <a:rPr lang="en-US" sz="1400" dirty="0"/>
              <a:t> </a:t>
            </a:r>
            <a:r>
              <a:rPr lang="en-US" sz="1400" dirty="0" err="1"/>
              <a:t>kalabilir</a:t>
            </a:r>
            <a:r>
              <a:rPr lang="en-US" sz="1400" dirty="0"/>
              <a:t>. Bu da </a:t>
            </a:r>
            <a:r>
              <a:rPr lang="en-US" sz="1400" dirty="0" err="1"/>
              <a:t>tabloda</a:t>
            </a:r>
            <a:r>
              <a:rPr lang="en-US" sz="1400" dirty="0"/>
              <a:t> </a:t>
            </a:r>
            <a:r>
              <a:rPr lang="en-US" sz="1400" dirty="0" err="1"/>
              <a:t>kullanılan</a:t>
            </a:r>
            <a:r>
              <a:rPr lang="en-US" sz="1400" dirty="0"/>
              <a:t> </a:t>
            </a:r>
            <a:r>
              <a:rPr lang="en-US" sz="1400" dirty="0" err="1"/>
              <a:t>toplam</a:t>
            </a:r>
            <a:r>
              <a:rPr lang="en-US" sz="1400" dirty="0"/>
              <a:t> </a:t>
            </a:r>
            <a:r>
              <a:rPr lang="en-US" sz="1400" dirty="0" err="1"/>
              <a:t>veri</a:t>
            </a:r>
            <a:r>
              <a:rPr lang="en-US" sz="1400" dirty="0"/>
              <a:t> </a:t>
            </a:r>
            <a:r>
              <a:rPr lang="en-US" sz="1400" dirty="0" err="1"/>
              <a:t>boyutunu</a:t>
            </a:r>
            <a:r>
              <a:rPr lang="en-US" sz="1400" dirty="0"/>
              <a:t> </a:t>
            </a:r>
            <a:r>
              <a:rPr lang="en-US" sz="1400" dirty="0" err="1"/>
              <a:t>etkileyebilir</a:t>
            </a:r>
            <a:r>
              <a:rPr lang="en-US" sz="1400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DA00CB-AE15-155F-E313-09E4EC500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72" y="2693773"/>
            <a:ext cx="5488582" cy="3647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BAD163-50DB-A6D3-D4DF-000C4FF3A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928" y="2693773"/>
            <a:ext cx="5671408" cy="38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2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F3C4F3-F8DB-B948-93E7-B83E78D07095}"/>
              </a:ext>
            </a:extLst>
          </p:cNvPr>
          <p:cNvSpPr txBox="1"/>
          <p:nvPr/>
        </p:nvSpPr>
        <p:spPr>
          <a:xfrm>
            <a:off x="1593364" y="2975506"/>
            <a:ext cx="900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i="0" cap="all">
                <a:effectLst/>
                <a:latin typeface="-apple-system"/>
              </a:rPr>
              <a:t>DATABASE CONSTRAINTS</a:t>
            </a:r>
          </a:p>
        </p:txBody>
      </p:sp>
    </p:spTree>
    <p:extLst>
      <p:ext uri="{BB962C8B-B14F-4D97-AF65-F5344CB8AC3E}">
        <p14:creationId xmlns:p14="http://schemas.microsoft.com/office/powerpoint/2010/main" val="129500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1099588" y="1594628"/>
            <a:ext cx="10073047" cy="372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tr-TR" sz="200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tr-TR" sz="20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ablolardan veri sorgular.</a:t>
            </a:r>
            <a:endParaRPr lang="tr-TR" sz="2000"/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tr-TR" sz="20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Esnek bir sorgu oluşturmak için birçok yan tümceye sahiptir. 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tr-TR" sz="20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DISTINCT, ORDER BY, WHERE, LIMIT, FETCH, GROUP BY, HAVING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tr-TR" sz="20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Diğer Tablolar ile JOINS: INNER JOIN, RIGHT JOIN, LEFT JOIN, FULL OUTER JOIN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r>
              <a:rPr lang="tr-TR" sz="2000">
                <a:solidFill>
                  <a:srgbClr val="000000"/>
                </a:solidFill>
                <a:latin typeface="Arial" panose="020B0604020202020204" pitchFamily="34" charset="0"/>
              </a:rPr>
              <a:t>Küme işlemleri ile: </a:t>
            </a:r>
            <a:r>
              <a:rPr lang="tr-TR" sz="20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UNION, INTERSECT ve EXCEPT</a:t>
            </a: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endParaRPr lang="tr-TR" sz="20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SzPct val="150000"/>
              <a:buFont typeface="Arial" panose="020B0604020202020204" pitchFamily="34" charset="0"/>
              <a:buChar char="•"/>
            </a:pPr>
            <a:endParaRPr lang="tr-TR" sz="20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BB3120FE-FAFA-82A6-DFF9-CC4401F91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307" y="4549488"/>
            <a:ext cx="2789660" cy="16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2" y="1667332"/>
            <a:ext cx="6723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İlişkisel bir 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veritabanları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birbiriyle ilişkili birden çok tablodan oluşur.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Yeni bir tablo oluşturmak için </a:t>
            </a:r>
            <a:r>
              <a:rPr lang="tr-TR" sz="16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 TABLE 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deyimini kullanılır.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TABLE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0E31CB9A-A878-76C1-B7BF-DFE3A752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939" y="826477"/>
            <a:ext cx="3077308" cy="1779884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93C8EE0-6FAA-8041-F337-EEF2FA2071A0}"/>
              </a:ext>
            </a:extLst>
          </p:cNvPr>
          <p:cNvSpPr txBox="1"/>
          <p:nvPr/>
        </p:nvSpPr>
        <p:spPr>
          <a:xfrm>
            <a:off x="621324" y="2560629"/>
            <a:ext cx="805961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accounts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serial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username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 </a:t>
            </a:r>
            <a:r>
              <a:rPr lang="tr-TR" sz="140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)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b="1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password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 </a:t>
            </a:r>
            <a:r>
              <a:rPr lang="tr-TR" sz="140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)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email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 </a:t>
            </a:r>
            <a:r>
              <a:rPr lang="tr-TR" sz="140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)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created_on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TIMESTAMP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last_login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TIMESTAMP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400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roles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role_id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serial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role_name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40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account_roles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role_id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grant_date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TIMESTAMP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role_id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FOREIGN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role_id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REFERENCES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roles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role_id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FOREIGN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REFERENCES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accounts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user_id</a:t>
            </a:r>
            <a:r>
              <a:rPr lang="tr-TR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tr-TR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7743D93F-6B04-5A28-1665-1E53DEE72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323" y="4724534"/>
            <a:ext cx="3710354" cy="11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7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2" y="1667332"/>
            <a:ext cx="93265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494949"/>
                </a:solidFill>
                <a:effectLst/>
                <a:latin typeface="Trebuchet MS" panose="020B0703020202090204" pitchFamily="34" charset="0"/>
              </a:rPr>
              <a:t>Veri üzerindeki mantıksal sınırlamalara </a:t>
            </a:r>
            <a:r>
              <a:rPr lang="tr-TR" b="0" i="0" dirty="0" err="1">
                <a:solidFill>
                  <a:srgbClr val="494949"/>
                </a:solidFill>
                <a:effectLst/>
                <a:latin typeface="Trebuchet MS" panose="020B0703020202090204" pitchFamily="34" charset="0"/>
              </a:rPr>
              <a:t>Constraint</a:t>
            </a:r>
            <a:r>
              <a:rPr lang="tr-TR" b="0" i="0" dirty="0">
                <a:solidFill>
                  <a:srgbClr val="494949"/>
                </a:solidFill>
                <a:effectLst/>
                <a:latin typeface="Trebuchet MS" panose="020B0703020202090204" pitchFamily="34" charset="0"/>
              </a:rPr>
              <a:t> adı verilir.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Veriler veri tabanında manipüle edildiğinde (eklendiğinde, güncellendiğinde veya silindiğinde) veri modelinde tanımlanan kuralların uygulanmasını sağlar.</a:t>
            </a:r>
            <a:endParaRPr lang="tr-TR" b="0" i="0" dirty="0">
              <a:solidFill>
                <a:srgbClr val="494949"/>
              </a:solidFill>
              <a:effectLst/>
              <a:latin typeface="Trebuchet MS" panose="020B0703020202090204" pitchFamily="34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494949"/>
                </a:solidFill>
                <a:latin typeface="Trebuchet MS" panose="020B0703020202090204" pitchFamily="34" charset="0"/>
              </a:rPr>
              <a:t>V</a:t>
            </a:r>
            <a:r>
              <a:rPr lang="tr-TR" b="0" i="0" dirty="0">
                <a:solidFill>
                  <a:srgbClr val="494949"/>
                </a:solidFill>
                <a:effectLst/>
                <a:latin typeface="Trebuchet MS" panose="020B0703020202090204" pitchFamily="34" charset="0"/>
              </a:rPr>
              <a:t>erinin </a:t>
            </a:r>
            <a:r>
              <a:rPr lang="tr-T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bütünlüğünü, doğruluğunu ve güvenilirliğini </a:t>
            </a:r>
            <a:r>
              <a:rPr lang="tr-TR" b="0" i="0" dirty="0">
                <a:solidFill>
                  <a:srgbClr val="303030"/>
                </a:solidFill>
                <a:effectLst/>
                <a:latin typeface="Gudea"/>
              </a:rPr>
              <a:t>sağlar.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303030"/>
                </a:solidFill>
                <a:effectLst/>
                <a:latin typeface="Gudea"/>
              </a:rPr>
              <a:t>Kısıtlama ile veri üzerindeki işlem arasında herhangi bir uygunsuzluk varsa işlem iptal edilir.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303030"/>
                </a:solidFill>
                <a:latin typeface="Gudea"/>
              </a:rPr>
              <a:t>Sütun veya tablo düzeyinde tanımlanabilir.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494949"/>
                </a:solidFill>
                <a:effectLst/>
                <a:latin typeface="Trebuchet MS" panose="020B0703020202090204" pitchFamily="34" charset="0"/>
              </a:rPr>
              <a:t>PRIMARY KEY, FOREIGN KEY, CHECK, UNIQUE, NOT NULL,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b="0" i="0" dirty="0">
              <a:solidFill>
                <a:srgbClr val="494949"/>
              </a:solidFill>
              <a:effectLst/>
              <a:latin typeface="Trebuchet MS" panose="020B070302020209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tr-TR" dirty="0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CONSTRAINTS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713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2" y="1667332"/>
            <a:ext cx="7585628" cy="3842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ablodaki bir satırı benzersiz şekilde tanımlamak için kullanılan sütun veya sütun grubudur.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Bir tablo yalnızca bir </a:t>
            </a:r>
            <a:r>
              <a:rPr lang="tr-TR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Primary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</a:t>
            </a:r>
            <a:r>
              <a:rPr lang="tr-TR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’e</a:t>
            </a:r>
            <a:r>
              <a:rPr lang="tr-TR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sahip olabilir.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Primary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ismi </a:t>
            </a:r>
            <a:r>
              <a:rPr lang="tr-TR" sz="1600" dirty="0">
                <a:solidFill>
                  <a:srgbClr val="000000"/>
                </a:solidFill>
                <a:latin typeface="Arial" panose="020B0604020202020204" pitchFamily="34" charset="0"/>
              </a:rPr>
              <a:t>belirtilmediğinde </a:t>
            </a:r>
            <a:r>
              <a:rPr lang="tr-TR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PostgreSQL</a:t>
            </a:r>
            <a:r>
              <a:rPr lang="tr-TR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varsayılan </a:t>
            </a:r>
            <a:r>
              <a:rPr lang="tr-TR" sz="1600" b="1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table-name_pkey</a:t>
            </a:r>
            <a:r>
              <a:rPr lang="tr-TR" sz="16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olacak şekilde bir isim atar. </a:t>
            </a:r>
            <a:endParaRPr lang="tr-TR" sz="1600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tr-TR" b="0" i="0" dirty="0">
              <a:solidFill>
                <a:srgbClr val="494949"/>
              </a:solidFill>
              <a:effectLst/>
              <a:latin typeface="Trebuchet MS" panose="020B0703020202090204" pitchFamily="34" charset="0"/>
            </a:endParaRPr>
          </a:p>
          <a:p>
            <a:endParaRPr lang="tr-TR" sz="1800" b="1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order_no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INTEGER </a:t>
            </a: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vendor_no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INTEGER,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shipping_address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tr-TR" sz="1600" b="0" i="0" dirty="0">
              <a:solidFill>
                <a:srgbClr val="494949"/>
              </a:solidFill>
              <a:effectLst/>
              <a:latin typeface="Trebuchet MS" panose="020B0703020202090204" pitchFamily="34" charset="0"/>
            </a:endParaRPr>
          </a:p>
          <a:p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items_order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order_no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INTEGER,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item_no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INTEGER,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product_no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INTEGER,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net_price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NUMERIC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order_no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item_no</a:t>
            </a:r>
            <a:r>
              <a:rPr lang="tr-TR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tr-TR" sz="16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tr-TR" b="0" i="0" dirty="0">
              <a:solidFill>
                <a:srgbClr val="494949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PRIMARY KEY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27604A1-C51E-515F-08C0-385F2EF4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081" y="998071"/>
            <a:ext cx="3124083" cy="213753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451843D-C1ED-757C-3BAA-9086DA506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061" y="3567952"/>
            <a:ext cx="3110010" cy="18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5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2" y="1667332"/>
            <a:ext cx="722106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Foreign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bir tabloda başka bir tablonun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Primary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</a:t>
            </a:r>
            <a:r>
              <a:rPr lang="tr-TR" err="1">
                <a:solidFill>
                  <a:srgbClr val="000000"/>
                </a:solidFill>
                <a:latin typeface="Arial" panose="020B0604020202020204" pitchFamily="34" charset="0"/>
              </a:rPr>
              <a:t>’ini</a:t>
            </a:r>
            <a:r>
              <a:rPr lang="tr-TR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referans eden sütun veya sütun grubudur.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Foreign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içeren tabloya referans tablosu veya alt tablo denir.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Foreign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</a:t>
            </a:r>
            <a:r>
              <a:rPr lang="tr-TR" err="1">
                <a:solidFill>
                  <a:srgbClr val="000000"/>
                </a:solidFill>
                <a:latin typeface="Arial" panose="020B0604020202020204" pitchFamily="34" charset="0"/>
              </a:rPr>
              <a:t>’in</a:t>
            </a:r>
            <a:r>
              <a:rPr lang="tr-TR">
                <a:solidFill>
                  <a:srgbClr val="000000"/>
                </a:solidFill>
                <a:latin typeface="Arial" panose="020B0604020202020204" pitchFamily="34" charset="0"/>
              </a:rPr>
              <a:t> referans ettiği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referenced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ya da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parent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tr-TR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denir.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Bir tablo, diğer tablolarla olan ilişkilerine bağlı olarak birden çok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Foreign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Key’e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sahip olabilir.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tr-TR" b="0" i="0">
              <a:solidFill>
                <a:srgbClr val="494949"/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 KEY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2BA0D592-04AF-FAAF-10CC-E88E1B701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670" y="976804"/>
            <a:ext cx="3605305" cy="18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 KEY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2BA0D592-04AF-FAAF-10CC-E88E1B701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169" y="784299"/>
            <a:ext cx="3605305" cy="1817368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93908814-D6B7-FBDC-4A77-192DDCC57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02" y="1506070"/>
            <a:ext cx="5214610" cy="454544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E2BE9B9-7125-2089-38B4-48D13FCA0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290" y="2639128"/>
            <a:ext cx="4834140" cy="1829744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C136CD6-240E-FFF7-3F52-F2A3E906873D}"/>
              </a:ext>
            </a:extLst>
          </p:cNvPr>
          <p:cNvSpPr txBox="1"/>
          <p:nvPr/>
        </p:nvSpPr>
        <p:spPr>
          <a:xfrm>
            <a:off x="6167391" y="4508812"/>
            <a:ext cx="3653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5E72B77-0174-3484-DDA8-7759AE868A74}"/>
              </a:ext>
            </a:extLst>
          </p:cNvPr>
          <p:cNvSpPr txBox="1"/>
          <p:nvPr/>
        </p:nvSpPr>
        <p:spPr>
          <a:xfrm>
            <a:off x="6237941" y="5198960"/>
            <a:ext cx="5756835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tr-TR" sz="1200"/>
              <a:t>ERROR:  </a:t>
            </a:r>
            <a:r>
              <a:rPr lang="tr-TR" sz="1200" err="1"/>
              <a:t>update</a:t>
            </a:r>
            <a:r>
              <a:rPr lang="tr-TR" sz="1200"/>
              <a:t> </a:t>
            </a:r>
            <a:r>
              <a:rPr lang="tr-TR" sz="1200" err="1"/>
              <a:t>or</a:t>
            </a:r>
            <a:r>
              <a:rPr lang="tr-TR" sz="1200"/>
              <a:t> </a:t>
            </a:r>
            <a:r>
              <a:rPr lang="tr-TR" sz="1200" err="1"/>
              <a:t>delete</a:t>
            </a:r>
            <a:r>
              <a:rPr lang="tr-TR" sz="1200"/>
              <a:t> on </a:t>
            </a:r>
            <a:r>
              <a:rPr lang="tr-TR" sz="1200" err="1"/>
              <a:t>table</a:t>
            </a:r>
            <a:r>
              <a:rPr lang="tr-TR" sz="1200"/>
              <a:t> "</a:t>
            </a:r>
            <a:r>
              <a:rPr lang="tr-TR" sz="1200" err="1"/>
              <a:t>customers</a:t>
            </a:r>
            <a:r>
              <a:rPr lang="tr-TR" sz="1200"/>
              <a:t>" </a:t>
            </a:r>
            <a:r>
              <a:rPr lang="tr-TR" sz="1200" err="1"/>
              <a:t>violates</a:t>
            </a:r>
            <a:r>
              <a:rPr lang="tr-TR" sz="1200"/>
              <a:t> </a:t>
            </a:r>
            <a:r>
              <a:rPr lang="tr-TR" sz="1200" err="1"/>
              <a:t>foreign</a:t>
            </a:r>
            <a:r>
              <a:rPr lang="tr-TR" sz="1200"/>
              <a:t> </a:t>
            </a:r>
            <a:r>
              <a:rPr lang="tr-TR" sz="1200" err="1"/>
              <a:t>key</a:t>
            </a:r>
            <a:r>
              <a:rPr lang="tr-TR" sz="1200"/>
              <a:t> </a:t>
            </a:r>
            <a:r>
              <a:rPr lang="tr-TR" sz="1200" err="1"/>
              <a:t>constraint</a:t>
            </a:r>
            <a:r>
              <a:rPr lang="tr-TR" sz="1200"/>
              <a:t> "</a:t>
            </a:r>
            <a:r>
              <a:rPr lang="tr-TR" sz="1200" err="1"/>
              <a:t>fk_customer</a:t>
            </a:r>
            <a:r>
              <a:rPr lang="tr-TR" sz="1200"/>
              <a:t>" on </a:t>
            </a:r>
            <a:r>
              <a:rPr lang="tr-TR" sz="1200" err="1"/>
              <a:t>table</a:t>
            </a:r>
            <a:r>
              <a:rPr lang="tr-TR" sz="1200"/>
              <a:t> "</a:t>
            </a:r>
            <a:r>
              <a:rPr lang="tr-TR" sz="1200" err="1"/>
              <a:t>contacts</a:t>
            </a:r>
            <a:r>
              <a:rPr lang="tr-TR" sz="1200"/>
              <a:t>"</a:t>
            </a:r>
          </a:p>
          <a:p>
            <a:r>
              <a:rPr lang="tr-TR" sz="1200"/>
              <a:t>DETAIL:  </a:t>
            </a:r>
            <a:r>
              <a:rPr lang="tr-TR" sz="1200" err="1"/>
              <a:t>Key</a:t>
            </a:r>
            <a:r>
              <a:rPr lang="tr-TR" sz="1200"/>
              <a:t> (</a:t>
            </a:r>
            <a:r>
              <a:rPr lang="tr-TR" sz="1200" err="1"/>
              <a:t>customer_id</a:t>
            </a:r>
            <a:r>
              <a:rPr lang="tr-TR" sz="1200"/>
              <a:t>)=(1) is </a:t>
            </a:r>
            <a:r>
              <a:rPr lang="tr-TR" sz="1200" err="1"/>
              <a:t>still</a:t>
            </a:r>
            <a:r>
              <a:rPr lang="tr-TR" sz="1200"/>
              <a:t> </a:t>
            </a:r>
            <a:r>
              <a:rPr lang="tr-TR" sz="1200" err="1"/>
              <a:t>referenced</a:t>
            </a:r>
            <a:r>
              <a:rPr lang="tr-TR" sz="1200"/>
              <a:t> </a:t>
            </a:r>
            <a:r>
              <a:rPr lang="tr-TR" sz="1200" err="1"/>
              <a:t>from</a:t>
            </a:r>
            <a:r>
              <a:rPr lang="tr-TR" sz="1200"/>
              <a:t> </a:t>
            </a:r>
            <a:r>
              <a:rPr lang="tr-TR" sz="1200" err="1"/>
              <a:t>table</a:t>
            </a:r>
            <a:r>
              <a:rPr lang="tr-TR" sz="1200"/>
              <a:t> "</a:t>
            </a:r>
            <a:r>
              <a:rPr lang="tr-TR" sz="1200" err="1"/>
              <a:t>contacts</a:t>
            </a:r>
            <a:r>
              <a:rPr lang="tr-TR" sz="1200"/>
              <a:t>".</a:t>
            </a:r>
          </a:p>
          <a:p>
            <a:r>
              <a:rPr lang="tr-TR" sz="1200"/>
              <a:t>SQL </a:t>
            </a:r>
            <a:r>
              <a:rPr lang="tr-TR" sz="1200" err="1"/>
              <a:t>state</a:t>
            </a:r>
            <a:r>
              <a:rPr lang="tr-TR" sz="1200"/>
              <a:t>: 23503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6586441F-34DF-9E88-1D9E-0727F59A240E}"/>
              </a:ext>
            </a:extLst>
          </p:cNvPr>
          <p:cNvSpPr txBox="1"/>
          <p:nvPr/>
        </p:nvSpPr>
        <p:spPr>
          <a:xfrm>
            <a:off x="6265139" y="2331947"/>
            <a:ext cx="1302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b="0" i="0">
                <a:effectLst/>
                <a:latin typeface="-apple-system"/>
              </a:rPr>
              <a:t>NO ACTION</a:t>
            </a:r>
          </a:p>
        </p:txBody>
      </p:sp>
    </p:spTree>
    <p:extLst>
      <p:ext uri="{BB962C8B-B14F-4D97-AF65-F5344CB8AC3E}">
        <p14:creationId xmlns:p14="http://schemas.microsoft.com/office/powerpoint/2010/main" val="254398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 KEY - </a:t>
            </a:r>
            <a:r>
              <a:rPr lang="tr-TR" sz="3200" b="0" i="0">
                <a:solidFill>
                  <a:srgbClr val="DA1039"/>
                </a:solidFill>
                <a:effectLst/>
                <a:latin typeface="ui-monospace"/>
              </a:rPr>
              <a:t>ON DELETE CASCADE</a:t>
            </a:r>
            <a:endParaRPr lang="tr-TR" sz="3200" b="1">
              <a:solidFill>
                <a:srgbClr val="E1081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2BA0D592-04AF-FAAF-10CC-E88E1B701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19" y="811799"/>
            <a:ext cx="3605305" cy="181736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1235851-4E9D-2997-F1DE-627E2A102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60" y="1475181"/>
            <a:ext cx="4972422" cy="4734257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AD27A6C9-2DBA-507A-E73D-CA1942B571AB}"/>
              </a:ext>
            </a:extLst>
          </p:cNvPr>
          <p:cNvSpPr txBox="1"/>
          <p:nvPr/>
        </p:nvSpPr>
        <p:spPr>
          <a:xfrm>
            <a:off x="5957047" y="2984813"/>
            <a:ext cx="4232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6DB2A52-F017-0694-DD62-93D6D3FE5FCA}"/>
              </a:ext>
            </a:extLst>
          </p:cNvPr>
          <p:cNvSpPr txBox="1"/>
          <p:nvPr/>
        </p:nvSpPr>
        <p:spPr>
          <a:xfrm>
            <a:off x="5961531" y="3743823"/>
            <a:ext cx="57643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ON DELETE CASCADE 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nedeniyle, </a:t>
            </a:r>
            <a:r>
              <a:rPr lang="tr-TR" b="0" i="0" err="1">
                <a:solidFill>
                  <a:srgbClr val="DA1039"/>
                </a:solidFill>
                <a:effectLst/>
                <a:latin typeface="ui-monospace"/>
              </a:rPr>
              <a:t>contacts</a:t>
            </a:r>
            <a:r>
              <a:rPr lang="tr-T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tablosundaki tüm referans satırları otomatik olarak silinir.</a:t>
            </a:r>
            <a:endParaRPr lang="tr-TR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40DC4CB-1B9B-3E6B-E727-583D5049F24C}"/>
              </a:ext>
            </a:extLst>
          </p:cNvPr>
          <p:cNvSpPr txBox="1"/>
          <p:nvPr/>
        </p:nvSpPr>
        <p:spPr>
          <a:xfrm>
            <a:off x="9197789" y="5418275"/>
            <a:ext cx="2528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i="0">
                <a:solidFill>
                  <a:srgbClr val="DA1039"/>
                </a:solidFill>
                <a:effectLst/>
                <a:latin typeface="ui-monospace"/>
              </a:rPr>
              <a:t>ON DELETE SET DEFAULT</a:t>
            </a:r>
          </a:p>
          <a:p>
            <a:r>
              <a:rPr lang="tr-TR" b="0" i="0">
                <a:solidFill>
                  <a:srgbClr val="DA1039"/>
                </a:solidFill>
                <a:effectLst/>
                <a:latin typeface="ui-monospace"/>
              </a:rPr>
              <a:t>ON DELETE SET NULL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78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2" y="1667332"/>
            <a:ext cx="81354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CHECK </a:t>
            </a:r>
            <a:r>
              <a:rPr lang="tr-TR" sz="1600" err="1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onstraints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bir sütundaki değerlerin belirli bir gereksinimi karşılaması gerekip gerekmediğini belirtilmesini sağlayan bir kısıtlamadır.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eğerleri sütuna eklenmeden veya güncellenmeden önce değerlendirmek için bir 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Boolean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ifadesi kullanır.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Değerler kontrolü geçerse, 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PostgreSQL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bu değerleri sütuna ekler veya günceller. Aksi takdirde, 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PostgreSQL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değişiklikleri reddeder ve bir kısıtlama ihlali hatası verir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table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}_{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column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}_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check</a:t>
            </a:r>
            <a:r>
              <a:rPr lang="tr-TR" sz="1600">
                <a:solidFill>
                  <a:srgbClr val="000000"/>
                </a:solidFill>
                <a:latin typeface="Arial" panose="020B0604020202020204" pitchFamily="34" charset="0"/>
              </a:rPr>
              <a:t> varsayılan isimlendirme </a:t>
            </a:r>
            <a:r>
              <a:rPr lang="tr-TR" sz="1600" err="1">
                <a:solidFill>
                  <a:srgbClr val="000000"/>
                </a:solidFill>
                <a:latin typeface="Arial" panose="020B0604020202020204" pitchFamily="34" charset="0"/>
              </a:rPr>
              <a:t>patterni</a:t>
            </a:r>
            <a:r>
              <a:rPr lang="tr-TR" sz="1600">
                <a:solidFill>
                  <a:srgbClr val="000000"/>
                </a:solidFill>
                <a:latin typeface="Arial" panose="020B0604020202020204" pitchFamily="34" charset="0"/>
              </a:rPr>
              <a:t>. (</a:t>
            </a:r>
            <a:r>
              <a:rPr lang="tr-TR" sz="1600" err="1">
                <a:solidFill>
                  <a:srgbClr val="000000"/>
                </a:solidFill>
                <a:latin typeface="Arial" panose="020B0604020202020204" pitchFamily="34" charset="0"/>
              </a:rPr>
              <a:t>employees_salary_check</a:t>
            </a:r>
            <a:r>
              <a:rPr lang="tr-TR" sz="16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tr-TR" sz="16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CONSTRAINTS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06C086B-FA10-497E-C5A5-77EB35E7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1" y="3699434"/>
            <a:ext cx="5139586" cy="2101466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5E58B30-EB66-5C45-38A2-058E1F1EBB1F}"/>
              </a:ext>
            </a:extLst>
          </p:cNvPr>
          <p:cNvSpPr txBox="1"/>
          <p:nvPr/>
        </p:nvSpPr>
        <p:spPr>
          <a:xfrm>
            <a:off x="6208058" y="3711860"/>
            <a:ext cx="4651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employees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last_name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birth_date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joined_date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salary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2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'John'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2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Doe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'1972-01-01'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2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'2015-07-01'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- </a:t>
            </a:r>
            <a:r>
              <a:rPr lang="tr-TR" sz="12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100000</a:t>
            </a:r>
            <a:r>
              <a:rPr lang="tr-TR" sz="12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2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2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07697A64-1572-B4D8-3BD9-7599201381D3}"/>
              </a:ext>
            </a:extLst>
          </p:cNvPr>
          <p:cNvSpPr txBox="1"/>
          <p:nvPr/>
        </p:nvSpPr>
        <p:spPr>
          <a:xfrm>
            <a:off x="6234651" y="4967817"/>
            <a:ext cx="4772210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tr-TR" sz="1400"/>
              <a:t>[</a:t>
            </a:r>
            <a:r>
              <a:rPr lang="tr-TR" sz="1400" err="1"/>
              <a:t>Err</a:t>
            </a:r>
            <a:r>
              <a:rPr lang="tr-TR" sz="1400"/>
              <a:t>] ERROR:  </a:t>
            </a:r>
            <a:r>
              <a:rPr lang="tr-TR" sz="1400" err="1"/>
              <a:t>new</a:t>
            </a:r>
            <a:r>
              <a:rPr lang="tr-TR" sz="1400"/>
              <a:t> </a:t>
            </a:r>
            <a:r>
              <a:rPr lang="tr-TR" sz="1400" err="1"/>
              <a:t>row</a:t>
            </a:r>
            <a:r>
              <a:rPr lang="tr-TR" sz="1400"/>
              <a:t> </a:t>
            </a:r>
            <a:r>
              <a:rPr lang="tr-TR" sz="1400" err="1"/>
              <a:t>for</a:t>
            </a:r>
            <a:r>
              <a:rPr lang="tr-TR" sz="1400"/>
              <a:t> </a:t>
            </a:r>
            <a:r>
              <a:rPr lang="tr-TR" sz="1400" err="1"/>
              <a:t>relation</a:t>
            </a:r>
            <a:r>
              <a:rPr lang="tr-TR" sz="1400"/>
              <a:t> "</a:t>
            </a:r>
            <a:r>
              <a:rPr lang="tr-TR" sz="1400" err="1"/>
              <a:t>employees</a:t>
            </a:r>
            <a:r>
              <a:rPr lang="tr-TR" sz="1400"/>
              <a:t>" </a:t>
            </a:r>
            <a:r>
              <a:rPr lang="tr-TR" sz="1400" err="1"/>
              <a:t>violates</a:t>
            </a:r>
            <a:r>
              <a:rPr lang="tr-TR" sz="1400"/>
              <a:t> </a:t>
            </a:r>
            <a:r>
              <a:rPr lang="tr-TR" sz="1400" err="1"/>
              <a:t>check</a:t>
            </a:r>
            <a:r>
              <a:rPr lang="tr-TR" sz="1400"/>
              <a:t> </a:t>
            </a:r>
            <a:r>
              <a:rPr lang="tr-TR" sz="1400" err="1"/>
              <a:t>constraint</a:t>
            </a:r>
            <a:r>
              <a:rPr lang="tr-TR" sz="1400"/>
              <a:t> "</a:t>
            </a:r>
            <a:r>
              <a:rPr lang="tr-TR" sz="1400" err="1"/>
              <a:t>employees_salary_check</a:t>
            </a:r>
            <a:r>
              <a:rPr lang="tr-TR" sz="1400"/>
              <a:t>"</a:t>
            </a:r>
          </a:p>
          <a:p>
            <a:r>
              <a:rPr lang="tr-TR" sz="1400"/>
              <a:t>DETAIL:  </a:t>
            </a:r>
            <a:r>
              <a:rPr lang="tr-TR" sz="1400" err="1"/>
              <a:t>Failing</a:t>
            </a:r>
            <a:r>
              <a:rPr lang="tr-TR" sz="1400"/>
              <a:t> </a:t>
            </a:r>
            <a:r>
              <a:rPr lang="tr-TR" sz="1400" err="1"/>
              <a:t>row</a:t>
            </a:r>
            <a:r>
              <a:rPr lang="tr-TR" sz="1400"/>
              <a:t> </a:t>
            </a:r>
            <a:r>
              <a:rPr lang="tr-TR" sz="1400" err="1"/>
              <a:t>contains</a:t>
            </a:r>
            <a:r>
              <a:rPr lang="tr-TR" sz="1400"/>
              <a:t> (1, John, </a:t>
            </a:r>
            <a:r>
              <a:rPr lang="tr-TR" sz="1400" err="1"/>
              <a:t>Doe</a:t>
            </a:r>
            <a:r>
              <a:rPr lang="tr-TR" sz="1400"/>
              <a:t>, 1972-01-01, 2015-07-01, -100000).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9C1E24F-793F-9065-34C2-A2E07FA6C81F}"/>
              </a:ext>
            </a:extLst>
          </p:cNvPr>
          <p:cNvSpPr txBox="1"/>
          <p:nvPr/>
        </p:nvSpPr>
        <p:spPr>
          <a:xfrm>
            <a:off x="6231965" y="4416613"/>
            <a:ext cx="544605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tr-TR" sz="1400" b="0" i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Yalnızca pozitif değerleri kabul eden </a:t>
            </a:r>
            <a:r>
              <a:rPr lang="tr-TR" sz="1400" b="0" i="0" err="1">
                <a:solidFill>
                  <a:srgbClr val="DA1039"/>
                </a:solidFill>
                <a:effectLst/>
                <a:latin typeface="ui-monospace"/>
              </a:rPr>
              <a:t>salary</a:t>
            </a:r>
            <a:r>
              <a:rPr lang="tr-TR" sz="1400" b="0" i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sütunundaki </a:t>
            </a:r>
            <a:r>
              <a:rPr lang="tr-TR" sz="1400" b="0" i="0">
                <a:solidFill>
                  <a:srgbClr val="DA1039"/>
                </a:solidFill>
                <a:effectLst/>
                <a:latin typeface="ui-monospace"/>
              </a:rPr>
              <a:t>CHECK</a:t>
            </a:r>
            <a:r>
              <a:rPr lang="tr-TR" sz="1400" b="0" i="1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kısıtlaması nedeniyle insert başarısız olur.</a:t>
            </a:r>
            <a:endParaRPr lang="tr-TR" sz="1400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1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410216" y="1598580"/>
            <a:ext cx="69943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>
                <a:solidFill>
                  <a:srgbClr val="000000"/>
                </a:solidFill>
              </a:rPr>
              <a:t>V</a:t>
            </a:r>
            <a:r>
              <a:rPr lang="tr-TR" sz="1600" b="0" i="0">
                <a:solidFill>
                  <a:srgbClr val="000000"/>
                </a:solidFill>
                <a:effectLst/>
              </a:rPr>
              <a:t>erinin benzersizliğini sağlar.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UNIQUE 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constraint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kullanımında, her yeni satır eklediğinde değerin tabloda olup olmadığı kontrol edilir. Değer zaten mevcutsa hata vererek değişikliği reddeder. Mevcut veri güncellenirken de aynı işlem yapılır.</a:t>
            </a:r>
            <a:endParaRPr lang="tr-TR" sz="1600" b="0" i="0">
              <a:solidFill>
                <a:srgbClr val="494949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 CONSTRAINTS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066FE60-27D4-3615-D709-FCAB7049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5" y="2697461"/>
            <a:ext cx="3506372" cy="3681327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DFDE20F7-A7BE-250D-CB46-FD4180EB0D5F}"/>
              </a:ext>
            </a:extLst>
          </p:cNvPr>
          <p:cNvSpPr txBox="1"/>
          <p:nvPr/>
        </p:nvSpPr>
        <p:spPr>
          <a:xfrm>
            <a:off x="4255741" y="3105562"/>
            <a:ext cx="66311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tr-TR" sz="1600" b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person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first_name,last_name,email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john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doe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j.doe@postgresqltutorial.com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120A627E-554F-3EFF-09E3-F15CCA93A4C3}"/>
              </a:ext>
            </a:extLst>
          </p:cNvPr>
          <p:cNvSpPr txBox="1"/>
          <p:nvPr/>
        </p:nvSpPr>
        <p:spPr>
          <a:xfrm>
            <a:off x="4341681" y="4803733"/>
            <a:ext cx="6610493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sz="1600"/>
              <a:t>[</a:t>
            </a:r>
            <a:r>
              <a:rPr lang="tr-TR" sz="1600" err="1"/>
              <a:t>Err</a:t>
            </a:r>
            <a:r>
              <a:rPr lang="tr-TR" sz="1600"/>
              <a:t>] ERROR:  </a:t>
            </a:r>
            <a:r>
              <a:rPr lang="tr-TR" sz="1600" err="1"/>
              <a:t>duplicate</a:t>
            </a:r>
            <a:r>
              <a:rPr lang="tr-TR" sz="1600"/>
              <a:t> </a:t>
            </a:r>
            <a:r>
              <a:rPr lang="tr-TR" sz="1600" err="1"/>
              <a:t>key</a:t>
            </a:r>
            <a:r>
              <a:rPr lang="tr-TR" sz="1600"/>
              <a:t> </a:t>
            </a:r>
            <a:r>
              <a:rPr lang="tr-TR" sz="1600" err="1"/>
              <a:t>value</a:t>
            </a:r>
            <a:r>
              <a:rPr lang="tr-TR" sz="1600"/>
              <a:t> </a:t>
            </a:r>
            <a:r>
              <a:rPr lang="tr-TR" sz="1600" err="1"/>
              <a:t>violates</a:t>
            </a:r>
            <a:r>
              <a:rPr lang="tr-TR" sz="1600"/>
              <a:t> </a:t>
            </a:r>
            <a:r>
              <a:rPr lang="tr-TR" sz="1600" err="1"/>
              <a:t>unique</a:t>
            </a:r>
            <a:r>
              <a:rPr lang="tr-TR" sz="1600"/>
              <a:t> </a:t>
            </a:r>
            <a:r>
              <a:rPr lang="tr-TR" sz="1600" err="1"/>
              <a:t>constraint</a:t>
            </a:r>
            <a:r>
              <a:rPr lang="tr-TR" sz="1600"/>
              <a:t> "</a:t>
            </a:r>
            <a:r>
              <a:rPr lang="tr-TR" sz="1600" err="1"/>
              <a:t>person_email_key</a:t>
            </a:r>
            <a:r>
              <a:rPr lang="tr-TR" sz="1600"/>
              <a:t>"</a:t>
            </a:r>
          </a:p>
          <a:p>
            <a:r>
              <a:rPr lang="tr-TR" sz="1600"/>
              <a:t>DETAIL:  </a:t>
            </a:r>
            <a:r>
              <a:rPr lang="tr-TR" sz="1600" err="1"/>
              <a:t>Key</a:t>
            </a:r>
            <a:r>
              <a:rPr lang="tr-TR" sz="1600"/>
              <a:t> (</a:t>
            </a:r>
            <a:r>
              <a:rPr lang="tr-TR" sz="1600" err="1"/>
              <a:t>email</a:t>
            </a:r>
            <a:r>
              <a:rPr lang="tr-TR" sz="1600"/>
              <a:t>)=(</a:t>
            </a:r>
            <a:r>
              <a:rPr lang="tr-TR" sz="1600" err="1"/>
              <a:t>j.doe@postgresqltutorial.com</a:t>
            </a:r>
            <a:r>
              <a:rPr lang="tr-TR" sz="1600"/>
              <a:t>) </a:t>
            </a:r>
            <a:r>
              <a:rPr lang="tr-TR" sz="1600" err="1"/>
              <a:t>already</a:t>
            </a:r>
            <a:r>
              <a:rPr lang="tr-TR" sz="1600"/>
              <a:t> </a:t>
            </a:r>
            <a:r>
              <a:rPr lang="tr-TR" sz="1600" err="1"/>
              <a:t>exists</a:t>
            </a:r>
            <a:r>
              <a:rPr lang="tr-TR" sz="1600"/>
              <a:t>.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1213D8AC-2976-6A19-4290-4C2A647DA061}"/>
              </a:ext>
            </a:extLst>
          </p:cNvPr>
          <p:cNvSpPr txBox="1"/>
          <p:nvPr/>
        </p:nvSpPr>
        <p:spPr>
          <a:xfrm>
            <a:off x="4321054" y="3932576"/>
            <a:ext cx="6651745" cy="58477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tr-TR" sz="1600" err="1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uplike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e-posta </a:t>
            </a:r>
            <a:r>
              <a:rPr lang="tr-TR" sz="1600">
                <a:solidFill>
                  <a:srgbClr val="000000"/>
                </a:solidFill>
                <a:latin typeface="Arial" panose="020B0604020202020204" pitchFamily="34" charset="0"/>
              </a:rPr>
              <a:t>oluşturacak şekilde yukarıda komut çalıştırıldığında aşağıdaki hata alınır.</a:t>
            </a:r>
            <a:endParaRPr lang="tr-TR" sz="160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464F2270-3095-FE75-6386-D09904F2E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763" y="708144"/>
            <a:ext cx="2931985" cy="222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9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23346" y="1605456"/>
            <a:ext cx="72074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Veritabanı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teorisinde </a:t>
            </a:r>
            <a:r>
              <a:rPr lang="tr-TR" sz="16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NULL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bilinmeyeni veya eksik bilgiyi temsil eder.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Null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sz="1600">
                <a:solidFill>
                  <a:srgbClr val="000000"/>
                </a:solidFill>
                <a:latin typeface="Arial" panose="020B0604020202020204" pitchFamily="34" charset="0"/>
              </a:rPr>
              <a:t>kendisi de dahil h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içbir şeye eşit değildir. NULL = NULL ifadesi, NULL döndürür çünkü iki bilinmeyen değerin eşit olmaması mantıklıdır.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Bir değerin NULL olup olmadığını kontrol etmek için </a:t>
            </a:r>
            <a:r>
              <a:rPr lang="tr-TR" sz="1600" b="1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NULL 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boolean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operatörü kullanılır.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Bir sütunda NOT NULL kısıtlaması varsa, sütuna NULL olan değerler eklemek veya güncellemek hatayla sonuçlanır.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NOT-NULL CONSTRAINTS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1C2F572-6D9F-762D-0F5E-4C49CB32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29" y="3524342"/>
            <a:ext cx="3932607" cy="2558563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F21D1A6C-BCD4-2C57-C0DB-189F4AC64A66}"/>
              </a:ext>
            </a:extLst>
          </p:cNvPr>
          <p:cNvSpPr txBox="1"/>
          <p:nvPr/>
        </p:nvSpPr>
        <p:spPr>
          <a:xfrm>
            <a:off x="5180455" y="5243744"/>
            <a:ext cx="6610493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tr-TR" sz="1600"/>
              <a:t>[</a:t>
            </a:r>
            <a:r>
              <a:rPr lang="tr-TR" sz="1600" err="1"/>
              <a:t>Err</a:t>
            </a:r>
            <a:r>
              <a:rPr lang="tr-TR" sz="1600"/>
              <a:t>] ERROR:  </a:t>
            </a:r>
            <a:r>
              <a:rPr lang="tr-TR" sz="1600" err="1"/>
              <a:t>null</a:t>
            </a:r>
            <a:r>
              <a:rPr lang="tr-TR" sz="1600"/>
              <a:t> </a:t>
            </a:r>
            <a:r>
              <a:rPr lang="tr-TR" sz="1600" err="1"/>
              <a:t>value</a:t>
            </a:r>
            <a:r>
              <a:rPr lang="tr-TR" sz="1600"/>
              <a:t> in </a:t>
            </a:r>
            <a:r>
              <a:rPr lang="tr-TR" sz="1600" err="1"/>
              <a:t>column</a:t>
            </a:r>
            <a:r>
              <a:rPr lang="tr-TR" sz="1600"/>
              <a:t> "</a:t>
            </a:r>
            <a:r>
              <a:rPr lang="tr-TR" sz="1600" err="1"/>
              <a:t>qty</a:t>
            </a:r>
            <a:r>
              <a:rPr lang="tr-TR" sz="1600"/>
              <a:t>" </a:t>
            </a:r>
            <a:r>
              <a:rPr lang="tr-TR" sz="1600" err="1"/>
              <a:t>violates</a:t>
            </a:r>
            <a:r>
              <a:rPr lang="tr-TR" sz="1600"/>
              <a:t> not-</a:t>
            </a:r>
            <a:r>
              <a:rPr lang="tr-TR" sz="1600" err="1"/>
              <a:t>null</a:t>
            </a:r>
            <a:r>
              <a:rPr lang="tr-TR" sz="1600"/>
              <a:t> </a:t>
            </a:r>
            <a:r>
              <a:rPr lang="tr-TR" sz="1600" err="1"/>
              <a:t>constraint</a:t>
            </a:r>
            <a:endParaRPr lang="tr-TR" sz="1600"/>
          </a:p>
          <a:p>
            <a:r>
              <a:rPr lang="tr-TR" sz="1600"/>
              <a:t>DETAIL:  </a:t>
            </a:r>
            <a:r>
              <a:rPr lang="tr-TR" sz="1600" err="1"/>
              <a:t>Failing</a:t>
            </a:r>
            <a:r>
              <a:rPr lang="tr-TR" sz="1600"/>
              <a:t> </a:t>
            </a:r>
            <a:r>
              <a:rPr lang="tr-TR" sz="1600" err="1"/>
              <a:t>row</a:t>
            </a:r>
            <a:r>
              <a:rPr lang="tr-TR" sz="1600"/>
              <a:t> </a:t>
            </a:r>
            <a:r>
              <a:rPr lang="tr-TR" sz="1600" err="1"/>
              <a:t>contains</a:t>
            </a:r>
            <a:r>
              <a:rPr lang="tr-TR" sz="1600"/>
              <a:t> (1, </a:t>
            </a:r>
            <a:r>
              <a:rPr lang="tr-TR" sz="1600" err="1"/>
              <a:t>make</a:t>
            </a:r>
            <a:r>
              <a:rPr lang="tr-TR" sz="1600"/>
              <a:t> </a:t>
            </a:r>
            <a:r>
              <a:rPr lang="tr-TR" sz="1600" err="1"/>
              <a:t>for</a:t>
            </a:r>
            <a:r>
              <a:rPr lang="tr-TR" sz="1600"/>
              <a:t> </a:t>
            </a:r>
            <a:r>
              <a:rPr lang="tr-TR" sz="1600" err="1"/>
              <a:t>infosys</a:t>
            </a:r>
            <a:r>
              <a:rPr lang="tr-TR" sz="1600"/>
              <a:t> </a:t>
            </a:r>
            <a:r>
              <a:rPr lang="tr-TR" sz="1600" err="1"/>
              <a:t>inc</a:t>
            </a:r>
            <a:r>
              <a:rPr lang="tr-TR" sz="1600"/>
              <a:t>., ABC, </a:t>
            </a:r>
            <a:r>
              <a:rPr lang="tr-TR" sz="1600" err="1"/>
              <a:t>null</a:t>
            </a:r>
            <a:r>
              <a:rPr lang="tr-TR" sz="1600"/>
              <a:t>, 2015-09-01, 2015-09-01).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149D19FC-A47B-6083-C35D-D2FCECC50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965" y="954513"/>
            <a:ext cx="3863282" cy="241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7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F3C4F3-F8DB-B948-93E7-B83E78D07095}"/>
              </a:ext>
            </a:extLst>
          </p:cNvPr>
          <p:cNvSpPr txBox="1"/>
          <p:nvPr/>
        </p:nvSpPr>
        <p:spPr>
          <a:xfrm>
            <a:off x="1593363" y="2975506"/>
            <a:ext cx="989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i="0" cap="all">
                <a:effectLst/>
                <a:latin typeface="-apple-system"/>
              </a:rPr>
              <a:t>MANAGING TABLES</a:t>
            </a:r>
          </a:p>
        </p:txBody>
      </p:sp>
    </p:spTree>
    <p:extLst>
      <p:ext uri="{BB962C8B-B14F-4D97-AF65-F5344CB8AC3E}">
        <p14:creationId xmlns:p14="http://schemas.microsoft.com/office/powerpoint/2010/main" val="374009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2" y="1667332"/>
            <a:ext cx="69048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film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film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film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Concatenation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||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 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||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Operator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birlestirilmis_metin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… FROM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1036" name="Picture 12" descr="ücretsiz İndirmek için Soru işareti kırmızı daire küçük resim Simgesi |  FreeImages">
            <a:extLst>
              <a:ext uri="{FF2B5EF4-FFF2-40B4-BE49-F238E27FC236}">
                <a16:creationId xmlns:a16="http://schemas.microsoft.com/office/drawing/2014/main" id="{EDB6D288-EBDD-2D08-067A-0AEAD631E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0" y="4663045"/>
            <a:ext cx="550984" cy="5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A9EEB0AF-5C32-31A9-F5D5-6BFC56537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301" y="4968438"/>
            <a:ext cx="3124200" cy="8382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E921842-565A-4B3C-B34D-5CF392099716}"/>
              </a:ext>
            </a:extLst>
          </p:cNvPr>
          <p:cNvSpPr txBox="1">
            <a:spLocks/>
          </p:cNvSpPr>
          <p:nvPr/>
        </p:nvSpPr>
        <p:spPr>
          <a:xfrm>
            <a:off x="760331" y="4693789"/>
            <a:ext cx="71976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34035" dist="50800" dir="5400000" algn="ctr" rotWithShape="0">
              <a:schemeClr val="accent1">
                <a:lumMod val="60000"/>
                <a:lumOff val="40000"/>
                <a:alpha val="92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400" i="1" err="1">
                <a:solidFill>
                  <a:srgbClr val="000000"/>
                </a:solidFill>
                <a:effectLst/>
              </a:rPr>
              <a:t>Customer</a:t>
            </a:r>
            <a:r>
              <a:rPr lang="tr-TR" sz="2400" i="1">
                <a:solidFill>
                  <a:srgbClr val="000000"/>
                </a:solidFill>
                <a:effectLst/>
              </a:rPr>
              <a:t> tablosundan </a:t>
            </a:r>
            <a:r>
              <a:rPr lang="tr-TR" sz="2400" i="1" err="1">
                <a:solidFill>
                  <a:srgbClr val="000000"/>
                </a:solidFill>
                <a:effectLst/>
              </a:rPr>
              <a:t>first_name</a:t>
            </a:r>
            <a:r>
              <a:rPr lang="tr-TR" sz="2400" i="1">
                <a:solidFill>
                  <a:srgbClr val="000000"/>
                </a:solidFill>
                <a:effectLst/>
              </a:rPr>
              <a:t>, </a:t>
            </a:r>
            <a:r>
              <a:rPr lang="tr-TR" sz="2400" i="1" err="1">
                <a:solidFill>
                  <a:srgbClr val="000000"/>
                </a:solidFill>
                <a:effectLst/>
              </a:rPr>
              <a:t>last_name</a:t>
            </a:r>
            <a:r>
              <a:rPr lang="tr-TR" sz="2400" i="1">
                <a:solidFill>
                  <a:srgbClr val="000000"/>
                </a:solidFill>
                <a:effectLst/>
              </a:rPr>
              <a:t>, </a:t>
            </a:r>
            <a:r>
              <a:rPr lang="tr-TR" sz="2400" i="1" err="1">
                <a:solidFill>
                  <a:srgbClr val="000000"/>
                </a:solidFill>
              </a:rPr>
              <a:t>e</a:t>
            </a:r>
            <a:r>
              <a:rPr lang="tr-TR" sz="2400" i="1" err="1">
                <a:solidFill>
                  <a:srgbClr val="000000"/>
                </a:solidFill>
                <a:effectLst/>
              </a:rPr>
              <a:t>mail</a:t>
            </a:r>
            <a:r>
              <a:rPr lang="tr-TR" sz="2400" i="1">
                <a:solidFill>
                  <a:srgbClr val="000000"/>
                </a:solidFill>
                <a:effectLst/>
              </a:rPr>
              <a:t> bilgilerini isim - </a:t>
            </a:r>
            <a:r>
              <a:rPr lang="tr-TR" sz="2400" i="1" err="1">
                <a:solidFill>
                  <a:srgbClr val="000000"/>
                </a:solidFill>
                <a:effectLst/>
              </a:rPr>
              <a:t>soyisim</a:t>
            </a:r>
            <a:r>
              <a:rPr lang="tr-TR" sz="2400" i="1">
                <a:solidFill>
                  <a:srgbClr val="000000"/>
                </a:solidFill>
                <a:effectLst/>
              </a:rPr>
              <a:t> tek sütunda olacak şekilde sorgulayın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5027D10-AF62-2AB3-DB7C-99C83BC72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651" y="2927864"/>
            <a:ext cx="1847138" cy="49648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45EF85A-3B1C-7B06-CE35-0B847F979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573" y="690641"/>
            <a:ext cx="3440723" cy="221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9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2" y="1667332"/>
            <a:ext cx="7705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PostgreSQL’de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latin typeface="Arial" panose="020B0604020202020204" pitchFamily="34" charset="0"/>
              </a:rPr>
              <a:t>Se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quence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bir tamsayı dizisi oluşturan özel bir 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veritabanı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nesnesidir.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Sequence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genellikle bir tablodaki 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Primary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sz="16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</a:t>
            </a: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sütunu olarak kullanılır.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 - </a:t>
            </a:r>
            <a:r>
              <a:rPr lang="tr-TR" sz="3200" b="1" dirty="0" err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tr-TR" sz="3200" b="1" dirty="0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Auto-</a:t>
            </a:r>
            <a:r>
              <a:rPr lang="tr-TR" sz="3200" b="1" dirty="0" err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increment</a:t>
            </a:r>
            <a:r>
              <a:rPr lang="tr-TR" sz="3200" b="1" dirty="0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3200" b="1" dirty="0" err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endParaRPr lang="tr-TR" sz="3200" b="1" dirty="0">
              <a:solidFill>
                <a:srgbClr val="E1081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81EDC7D-1B33-32DB-1A8B-E1E55D78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757" y="879231"/>
            <a:ext cx="3226549" cy="1634226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BC4FA38B-7619-1BCB-82A8-EB1FC9A38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01" y="2669062"/>
            <a:ext cx="3931737" cy="222311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FEAA6AF-EFF0-59B3-F78E-61EE4CFBE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81" y="2523223"/>
            <a:ext cx="3852463" cy="344068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CAB4A088-56F8-2740-8179-67034B98B461}"/>
              </a:ext>
            </a:extLst>
          </p:cNvPr>
          <p:cNvSpPr txBox="1"/>
          <p:nvPr/>
        </p:nvSpPr>
        <p:spPr>
          <a:xfrm>
            <a:off x="4946340" y="2952046"/>
            <a:ext cx="3385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C26C3340-1713-76FF-5CEF-7794AD85C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689" y="3412989"/>
            <a:ext cx="2222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6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Identity </a:t>
            </a:r>
            <a:r>
              <a:rPr lang="tr-TR" sz="3200" b="1" err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</a:t>
            </a:r>
            <a:endParaRPr lang="tr-TR" sz="3200" b="1">
              <a:solidFill>
                <a:srgbClr val="E1081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270D290-4602-65F0-11FB-FB3C5734D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391" y="946372"/>
            <a:ext cx="3116903" cy="2092051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1F533A6E-985C-0F40-A7D7-42AC76C27089}"/>
              </a:ext>
            </a:extLst>
          </p:cNvPr>
          <p:cNvSpPr txBox="1"/>
          <p:nvPr/>
        </p:nvSpPr>
        <p:spPr>
          <a:xfrm>
            <a:off x="658623" y="1713700"/>
            <a:ext cx="7583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 sütuna otomatik olarak benzersiz bir sayı atamanın bir diğer yöntemi </a:t>
            </a:r>
            <a:r>
              <a:rPr lang="tr-TR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GENERATED AS IDENTITY 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kullanımıdır.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rgbClr val="000000"/>
                </a:solidFill>
                <a:latin typeface="Arial" panose="020B0604020202020204" pitchFamily="34" charset="0"/>
              </a:rPr>
              <a:t>Kolon t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ipi </a:t>
            </a:r>
            <a:r>
              <a:rPr lang="tr-T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SMALLINT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tr-T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veya </a:t>
            </a:r>
            <a:r>
              <a:rPr lang="tr-TR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BIGINT</a:t>
            </a:r>
            <a:r>
              <a:rPr lang="tr-T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olabilir.</a:t>
            </a: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A9B3D100-F25D-0DBF-A320-99E083A82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18" y="2630680"/>
            <a:ext cx="3791883" cy="1959404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67F1C201-D9D8-1C5F-10EC-D10123DE4F26}"/>
              </a:ext>
            </a:extLst>
          </p:cNvPr>
          <p:cNvSpPr txBox="1"/>
          <p:nvPr/>
        </p:nvSpPr>
        <p:spPr>
          <a:xfrm>
            <a:off x="694282" y="4685084"/>
            <a:ext cx="39517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dirty="0"/>
              <a:t>[</a:t>
            </a:r>
            <a:r>
              <a:rPr lang="tr-TR" sz="1400" dirty="0" err="1"/>
              <a:t>Err</a:t>
            </a:r>
            <a:r>
              <a:rPr lang="tr-TR" sz="1400" dirty="0"/>
              <a:t>] ERROR:  </a:t>
            </a:r>
            <a:r>
              <a:rPr lang="tr-TR" sz="1400" dirty="0" err="1"/>
              <a:t>cannot</a:t>
            </a:r>
            <a:r>
              <a:rPr lang="tr-TR" sz="1400" dirty="0"/>
              <a:t> insert </a:t>
            </a:r>
            <a:r>
              <a:rPr lang="tr-TR" sz="1400" dirty="0" err="1"/>
              <a:t>into</a:t>
            </a:r>
            <a:r>
              <a:rPr lang="tr-TR" sz="1400" dirty="0"/>
              <a:t> </a:t>
            </a:r>
            <a:r>
              <a:rPr lang="tr-TR" sz="1400" dirty="0" err="1"/>
              <a:t>column</a:t>
            </a:r>
            <a:r>
              <a:rPr lang="tr-TR" sz="1400" dirty="0"/>
              <a:t> "</a:t>
            </a:r>
            <a:r>
              <a:rPr lang="tr-TR" sz="1400" dirty="0" err="1"/>
              <a:t>color_id</a:t>
            </a:r>
            <a:r>
              <a:rPr lang="tr-TR" sz="1400" dirty="0"/>
              <a:t>"</a:t>
            </a:r>
          </a:p>
          <a:p>
            <a:r>
              <a:rPr lang="tr-TR" sz="1400" dirty="0"/>
              <a:t>DETAIL:  </a:t>
            </a:r>
            <a:r>
              <a:rPr lang="tr-TR" sz="1400" dirty="0" err="1"/>
              <a:t>Column</a:t>
            </a:r>
            <a:r>
              <a:rPr lang="tr-TR" sz="1400" dirty="0"/>
              <a:t> "</a:t>
            </a:r>
            <a:r>
              <a:rPr lang="tr-TR" sz="1400" dirty="0" err="1"/>
              <a:t>color_id</a:t>
            </a:r>
            <a:r>
              <a:rPr lang="tr-TR" sz="1400" dirty="0"/>
              <a:t>" is an </a:t>
            </a:r>
            <a:r>
              <a:rPr lang="tr-TR" sz="1400" dirty="0" err="1"/>
              <a:t>identity</a:t>
            </a:r>
            <a:r>
              <a:rPr lang="tr-TR" sz="1400" dirty="0"/>
              <a:t> </a:t>
            </a:r>
            <a:r>
              <a:rPr lang="tr-TR" sz="1400" dirty="0" err="1"/>
              <a:t>column</a:t>
            </a:r>
            <a:r>
              <a:rPr lang="tr-TR" sz="1400" dirty="0"/>
              <a:t> </a:t>
            </a:r>
            <a:r>
              <a:rPr lang="tr-TR" sz="1400" dirty="0" err="1"/>
              <a:t>defined</a:t>
            </a:r>
            <a:r>
              <a:rPr lang="tr-TR" sz="1400" dirty="0"/>
              <a:t> as GENERATED ALWAYS.</a:t>
            </a:r>
          </a:p>
          <a:p>
            <a:r>
              <a:rPr lang="tr-TR" sz="1400" dirty="0"/>
              <a:t>HINT:  </a:t>
            </a:r>
            <a:r>
              <a:rPr lang="tr-TR" sz="1400" dirty="0" err="1"/>
              <a:t>Use</a:t>
            </a:r>
            <a:r>
              <a:rPr lang="tr-TR" sz="1400" dirty="0"/>
              <a:t> OVERRIDING SYSTEM VALUE </a:t>
            </a:r>
            <a:r>
              <a:rPr lang="tr-TR" sz="1400" dirty="0" err="1"/>
              <a:t>to</a:t>
            </a:r>
            <a:r>
              <a:rPr lang="tr-TR" sz="1400" dirty="0"/>
              <a:t> </a:t>
            </a:r>
            <a:r>
              <a:rPr lang="tr-TR" sz="1400" dirty="0" err="1"/>
              <a:t>override</a:t>
            </a:r>
            <a:r>
              <a:rPr lang="tr-TR" sz="1400" dirty="0"/>
              <a:t>.</a:t>
            </a: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39EDD05A-3689-F2FF-729B-25B8C4C97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290" y="2652584"/>
            <a:ext cx="3744366" cy="1639820"/>
          </a:xfrm>
          <a:prstGeom prst="rect">
            <a:avLst/>
          </a:prstGeom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16D48CBF-9E52-2D86-12E6-69553AA0048F}"/>
              </a:ext>
            </a:extLst>
          </p:cNvPr>
          <p:cNvSpPr txBox="1"/>
          <p:nvPr/>
        </p:nvSpPr>
        <p:spPr>
          <a:xfrm>
            <a:off x="4691090" y="4304580"/>
            <a:ext cx="34865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0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(START WITH 10 INCREMENT BY 10)</a:t>
            </a:r>
            <a:endParaRPr lang="tr-TR" sz="1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D2239-1425-30FA-7243-3E3EAC378042}"/>
              </a:ext>
            </a:extLst>
          </p:cNvPr>
          <p:cNvSpPr txBox="1"/>
          <p:nvPr/>
        </p:nvSpPr>
        <p:spPr>
          <a:xfrm>
            <a:off x="4843849" y="4827372"/>
            <a:ext cx="6787978" cy="70384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400" b="0" i="0" dirty="0">
                <a:solidFill>
                  <a:srgbClr val="FF0000"/>
                </a:solidFill>
                <a:effectLst/>
                <a:latin typeface="ui-monospace"/>
              </a:rPr>
              <a:t>GENERATED ALWAYS AS IDENTITY </a:t>
            </a:r>
            <a:r>
              <a:rPr lang="tr-TR" sz="1400" b="0" i="0" dirty="0">
                <a:effectLst/>
                <a:latin typeface="ui-monospace"/>
              </a:rPr>
              <a:t>kolonuna değer eklenmeye çalışıldığında hata verir.</a:t>
            </a:r>
            <a:endParaRPr lang="tr-TR" sz="1400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1400" b="0" i="0" dirty="0">
                <a:solidFill>
                  <a:srgbClr val="FF0000"/>
                </a:solidFill>
                <a:effectLst/>
                <a:latin typeface="ui-monospace"/>
              </a:rPr>
              <a:t>GENERATED ALWAYS AS DEFAULT </a:t>
            </a:r>
            <a:r>
              <a:rPr lang="tr-TR" sz="1400" b="0" i="0" dirty="0">
                <a:effectLst/>
                <a:latin typeface="ui-monospace"/>
              </a:rPr>
              <a:t>kolonuna değer eklenmeyesi kabul edilir.</a:t>
            </a:r>
            <a:endParaRPr lang="tr-TR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4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INSERT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93C8EE0-6FAA-8041-F337-EEF2FA2071A0}"/>
              </a:ext>
            </a:extLst>
          </p:cNvPr>
          <p:cNvSpPr txBox="1"/>
          <p:nvPr/>
        </p:nvSpPr>
        <p:spPr>
          <a:xfrm>
            <a:off x="666084" y="1684595"/>
            <a:ext cx="655319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SERIAL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last_update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DATE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60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https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://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www.yte.stajeregitimi.gov.tr'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'YTE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Stajyer Eğitimi’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tr-TR" sz="160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'http://www.oreilly.com'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'O''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Reilly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Media'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 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47D9F1E-6D63-39CA-5267-3749BBB43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44" y="985076"/>
            <a:ext cx="4451039" cy="15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2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3" y="907842"/>
            <a:ext cx="550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INSERT </a:t>
            </a:r>
            <a:r>
              <a:rPr lang="tr-TR" sz="3200" b="1" err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</a:t>
            </a:r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3200" b="1" err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Rows</a:t>
            </a:r>
            <a:endParaRPr lang="tr-TR" sz="3200" b="1">
              <a:solidFill>
                <a:srgbClr val="E1081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93C8EE0-6FAA-8041-F337-EEF2FA2071A0}"/>
              </a:ext>
            </a:extLst>
          </p:cNvPr>
          <p:cNvSpPr txBox="1"/>
          <p:nvPr/>
        </p:nvSpPr>
        <p:spPr>
          <a:xfrm>
            <a:off x="666084" y="1684595"/>
            <a:ext cx="65531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VALUES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https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://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www.google.com'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'Google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https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://www.yahoo.com'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Yahoo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https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://www.bing.com'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Bing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44422F6A-DDC5-D68A-DCEE-9868FF0DD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131" y="941610"/>
            <a:ext cx="4150501" cy="210819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EBC3153-AFE4-911E-0B62-EAB8D91A7539}"/>
              </a:ext>
            </a:extLst>
          </p:cNvPr>
          <p:cNvSpPr txBox="1"/>
          <p:nvPr/>
        </p:nvSpPr>
        <p:spPr>
          <a:xfrm>
            <a:off x="709779" y="3997970"/>
            <a:ext cx="1943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RETURNING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</a:t>
            </a:r>
            <a:r>
              <a:rPr lang="tr-TR" sz="14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1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3" y="907842"/>
            <a:ext cx="550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994819B-5E14-A905-3D2D-DD3A2839D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322" y="914400"/>
            <a:ext cx="3959762" cy="1807034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093F83A5-1B16-41D6-DAFE-78E192F77692}"/>
              </a:ext>
            </a:extLst>
          </p:cNvPr>
          <p:cNvSpPr txBox="1"/>
          <p:nvPr/>
        </p:nvSpPr>
        <p:spPr>
          <a:xfrm>
            <a:off x="639441" y="1598602"/>
            <a:ext cx="64327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courses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course_id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serial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,course_name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,description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published_date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date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4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endParaRPr lang="tr-TR" sz="16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courses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course_name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published_date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VALUES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4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tr-TR" sz="14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4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'2023-07-13'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'JAVA'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'C++'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'Golang'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4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'2023-07-11'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4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UPDATE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courses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published_date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4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'2020-08-01'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course_id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4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tr-TR" sz="14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6A497D9C-AD71-D751-7C95-6E07E7E9046E}"/>
              </a:ext>
            </a:extLst>
          </p:cNvPr>
          <p:cNvSpPr txBox="1"/>
          <p:nvPr/>
        </p:nvSpPr>
        <p:spPr>
          <a:xfrm>
            <a:off x="7844338" y="3043737"/>
            <a:ext cx="1932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RETURNING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</a:t>
            </a:r>
            <a:r>
              <a:rPr lang="tr-TR" sz="14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8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3" y="907842"/>
            <a:ext cx="550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093F83A5-1B16-41D6-DAFE-78E192F77692}"/>
              </a:ext>
            </a:extLst>
          </p:cNvPr>
          <p:cNvSpPr txBox="1"/>
          <p:nvPr/>
        </p:nvSpPr>
        <p:spPr>
          <a:xfrm>
            <a:off x="639440" y="1598602"/>
            <a:ext cx="7187311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DROP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EXISTS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serial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description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4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255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last_update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date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now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</a:t>
            </a:r>
            <a:r>
              <a:rPr lang="tr-TR" sz="14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tr-TR" sz="11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'1'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'link1'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'A'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'X'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'2'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'link2'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'B'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'Y'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'3'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'link3'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'C'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'Z'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'4'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'link4'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'D'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'T’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DELETE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602F1E0-5AF0-5ECC-D871-354B481B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219" y="888823"/>
            <a:ext cx="3836048" cy="183411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EC3E19FD-336C-D162-358E-6F8FECF46A74}"/>
              </a:ext>
            </a:extLst>
          </p:cNvPr>
          <p:cNvSpPr txBox="1"/>
          <p:nvPr/>
        </p:nvSpPr>
        <p:spPr>
          <a:xfrm>
            <a:off x="7826753" y="2819932"/>
            <a:ext cx="3659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0" i="0">
                <a:solidFill>
                  <a:srgbClr val="DA1039"/>
                </a:solidFill>
                <a:effectLst/>
                <a:latin typeface="ui-monospace"/>
              </a:rPr>
              <a:t>WHERE</a:t>
            </a:r>
            <a:r>
              <a:rPr lang="tr-T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isteğe bağlıdır. </a:t>
            </a:r>
            <a:r>
              <a:rPr lang="tr-TR" sz="1400" b="0" i="0">
                <a:solidFill>
                  <a:srgbClr val="DA1039"/>
                </a:solidFill>
                <a:effectLst/>
                <a:latin typeface="ui-monospace"/>
              </a:rPr>
              <a:t>WHERE</a:t>
            </a:r>
            <a:r>
              <a:rPr lang="tr-T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kullanılmadığında, </a:t>
            </a:r>
            <a:r>
              <a:rPr lang="tr-TR" sz="1400" b="0" i="0">
                <a:solidFill>
                  <a:srgbClr val="DA1039"/>
                </a:solidFill>
                <a:effectLst/>
                <a:latin typeface="ui-monospace"/>
              </a:rPr>
              <a:t>DELETE</a:t>
            </a:r>
            <a:r>
              <a:rPr lang="tr-T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tablodaki tüm satırları siler.</a:t>
            </a:r>
            <a:endParaRPr lang="tr-TR" sz="140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A37A6583-A29D-24CA-E104-277AA7340B6F}"/>
              </a:ext>
            </a:extLst>
          </p:cNvPr>
          <p:cNvSpPr txBox="1"/>
          <p:nvPr/>
        </p:nvSpPr>
        <p:spPr>
          <a:xfrm>
            <a:off x="9681130" y="5313752"/>
            <a:ext cx="20973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CURRENT_DATE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CURRENT_TIME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CURRENT_TIMESTAMP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200" b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LOCALTIME</a:t>
            </a:r>
          </a:p>
          <a:p>
            <a:r>
              <a:rPr lang="tr-TR" sz="1200" b="1">
                <a:solidFill>
                  <a:srgbClr val="C00000"/>
                </a:solidFill>
                <a:effectLst/>
                <a:latin typeface="Menlo" panose="020B0609030804020204" pitchFamily="49" charset="0"/>
              </a:rPr>
              <a:t>LOCALTIMESTAMP</a:t>
            </a:r>
          </a:p>
        </p:txBody>
      </p:sp>
    </p:spTree>
    <p:extLst>
      <p:ext uri="{BB962C8B-B14F-4D97-AF65-F5344CB8AC3E}">
        <p14:creationId xmlns:p14="http://schemas.microsoft.com/office/powerpoint/2010/main" val="88284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3" y="907842"/>
            <a:ext cx="550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 TABLE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212D39F-E830-2AFD-D826-F1A469C3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703" y="740865"/>
            <a:ext cx="3509124" cy="5388122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7617164B-6538-2DA5-FE11-B3627304D25F}"/>
              </a:ext>
            </a:extLst>
          </p:cNvPr>
          <p:cNvSpPr txBox="1"/>
          <p:nvPr/>
        </p:nvSpPr>
        <p:spPr>
          <a:xfrm>
            <a:off x="800934" y="1695311"/>
            <a:ext cx="56399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DROP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EXISTS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link_id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serial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PRIMARY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KEY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512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VARCHAR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80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1024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 b="1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ALTER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active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boolean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ALTER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DROP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active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69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3" y="907842"/>
            <a:ext cx="550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 TABLE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617164B-6538-2DA5-FE11-B3627304D25F}"/>
              </a:ext>
            </a:extLst>
          </p:cNvPr>
          <p:cNvSpPr txBox="1"/>
          <p:nvPr/>
        </p:nvSpPr>
        <p:spPr>
          <a:xfrm>
            <a:off x="640747" y="1695311"/>
            <a:ext cx="668112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ALTER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RENAME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link_title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60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ALTER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ALTER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COLUMN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target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'_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default_deger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60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link_title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6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VALUES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'YTE 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PostgreSQL</a:t>
            </a:r>
            <a:r>
              <a:rPr lang="tr-TR" sz="1600">
                <a:solidFill>
                  <a:srgbClr val="008000"/>
                </a:solidFill>
                <a:latin typeface="Menlo" panose="020B0609030804020204" pitchFamily="49" charset="0"/>
              </a:rPr>
              <a:t> 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Eğitim’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yte.postgresegitim.gov.tr</a:t>
            </a:r>
            <a:r>
              <a:rPr lang="tr-TR" sz="160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tr-TR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tr-TR" sz="16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ALTER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CONSTRAINT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unique_url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)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ALTER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links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urls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F7BCC863-54B8-E62A-E9C5-4D4FCDAF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264" y="687467"/>
            <a:ext cx="4048272" cy="566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3" y="907842"/>
            <a:ext cx="550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DROP TABLE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77B0A0A-CA0F-A996-EE5B-8BD707A34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881" y="934422"/>
            <a:ext cx="3854397" cy="1820132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BF274ED-1A59-73E1-E249-0620C0AE0ED1}"/>
              </a:ext>
            </a:extLst>
          </p:cNvPr>
          <p:cNvSpPr txBox="1"/>
          <p:nvPr/>
        </p:nvSpPr>
        <p:spPr>
          <a:xfrm>
            <a:off x="7827464" y="2907269"/>
            <a:ext cx="41665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lang="tr-T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tabloyu ve ona bağlı nesneleri kaldırır.</a:t>
            </a:r>
          </a:p>
          <a:p>
            <a:endParaRPr lang="tr-TR" sz="1200" b="0" i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r>
              <a:rPr lang="tr-TR" sz="12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RESTRICT</a:t>
            </a:r>
            <a:r>
              <a:rPr lang="tr-T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tabloya bağlı herhangi bir nesne varsa kaldırmayı reddeder. </a:t>
            </a:r>
            <a:r>
              <a:rPr lang="tr-TR" sz="12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tr-T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çıkça belirtilmezse, </a:t>
            </a:r>
            <a:r>
              <a:rPr lang="tr-TR" sz="1200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RESTRICT</a:t>
            </a:r>
            <a:r>
              <a:rPr lang="tr-TR" sz="12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seçeneği varsayılandır.</a:t>
            </a:r>
            <a:endParaRPr lang="tr-TR" sz="120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AD0EDF95-2E97-E2B1-8698-6826916F6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98" y="1435007"/>
            <a:ext cx="3948764" cy="4605373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9079C017-4E57-0D45-AAB8-786977966827}"/>
              </a:ext>
            </a:extLst>
          </p:cNvPr>
          <p:cNvSpPr txBox="1"/>
          <p:nvPr/>
        </p:nvSpPr>
        <p:spPr>
          <a:xfrm>
            <a:off x="4843984" y="4120356"/>
            <a:ext cx="42265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DROP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EXISTS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authors</a:t>
            </a:r>
            <a:r>
              <a:rPr lang="tr-TR" sz="14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DDA91314-5829-B4AB-4DC2-271D4DD9F2BF}"/>
              </a:ext>
            </a:extLst>
          </p:cNvPr>
          <p:cNvSpPr txBox="1"/>
          <p:nvPr/>
        </p:nvSpPr>
        <p:spPr>
          <a:xfrm>
            <a:off x="4830635" y="4470737"/>
            <a:ext cx="47672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/>
              <a:t>ERROR:  </a:t>
            </a:r>
            <a:r>
              <a:rPr lang="tr-TR" sz="1200" err="1"/>
              <a:t>cannot</a:t>
            </a:r>
            <a:r>
              <a:rPr lang="tr-TR" sz="1200"/>
              <a:t> </a:t>
            </a:r>
            <a:r>
              <a:rPr lang="tr-TR" sz="1200" err="1"/>
              <a:t>drop</a:t>
            </a:r>
            <a:r>
              <a:rPr lang="tr-TR" sz="1200"/>
              <a:t> </a:t>
            </a:r>
            <a:r>
              <a:rPr lang="tr-TR" sz="1200" err="1"/>
              <a:t>table</a:t>
            </a:r>
            <a:r>
              <a:rPr lang="tr-TR" sz="1200"/>
              <a:t> </a:t>
            </a:r>
            <a:r>
              <a:rPr lang="tr-TR" sz="1200" err="1"/>
              <a:t>authors</a:t>
            </a:r>
            <a:r>
              <a:rPr lang="tr-TR" sz="1200"/>
              <a:t> </a:t>
            </a:r>
            <a:r>
              <a:rPr lang="tr-TR" sz="1200" err="1"/>
              <a:t>because</a:t>
            </a:r>
            <a:r>
              <a:rPr lang="tr-TR" sz="1200"/>
              <a:t> </a:t>
            </a:r>
            <a:r>
              <a:rPr lang="tr-TR" sz="1200" err="1"/>
              <a:t>other</a:t>
            </a:r>
            <a:r>
              <a:rPr lang="tr-TR" sz="1200"/>
              <a:t> </a:t>
            </a:r>
            <a:r>
              <a:rPr lang="tr-TR" sz="1200" err="1"/>
              <a:t>objects</a:t>
            </a:r>
            <a:r>
              <a:rPr lang="tr-TR" sz="1200"/>
              <a:t> </a:t>
            </a:r>
            <a:r>
              <a:rPr lang="tr-TR" sz="1200" err="1"/>
              <a:t>depend</a:t>
            </a:r>
            <a:r>
              <a:rPr lang="tr-TR" sz="1200"/>
              <a:t> on it</a:t>
            </a:r>
          </a:p>
          <a:p>
            <a:r>
              <a:rPr lang="tr-TR" sz="1200"/>
              <a:t>DETAIL:  </a:t>
            </a:r>
            <a:r>
              <a:rPr lang="tr-TR" sz="1200" err="1"/>
              <a:t>constraint</a:t>
            </a:r>
            <a:r>
              <a:rPr lang="tr-TR" sz="1200"/>
              <a:t> </a:t>
            </a:r>
            <a:r>
              <a:rPr lang="tr-TR" sz="1200" err="1"/>
              <a:t>pages_author_id_fkey</a:t>
            </a:r>
            <a:r>
              <a:rPr lang="tr-TR" sz="1200"/>
              <a:t> on </a:t>
            </a:r>
            <a:r>
              <a:rPr lang="tr-TR" sz="1200" err="1"/>
              <a:t>table</a:t>
            </a:r>
            <a:r>
              <a:rPr lang="tr-TR" sz="1200"/>
              <a:t> </a:t>
            </a:r>
            <a:r>
              <a:rPr lang="tr-TR" sz="1200" err="1"/>
              <a:t>pages</a:t>
            </a:r>
            <a:r>
              <a:rPr lang="tr-TR" sz="1200"/>
              <a:t> </a:t>
            </a:r>
            <a:r>
              <a:rPr lang="tr-TR" sz="1200" err="1"/>
              <a:t>depends</a:t>
            </a:r>
            <a:r>
              <a:rPr lang="tr-TR" sz="1200"/>
              <a:t> on </a:t>
            </a:r>
            <a:r>
              <a:rPr lang="tr-TR" sz="1200" err="1"/>
              <a:t>table</a:t>
            </a:r>
            <a:r>
              <a:rPr lang="tr-TR" sz="1200"/>
              <a:t> </a:t>
            </a:r>
            <a:r>
              <a:rPr lang="tr-TR" sz="1200" err="1"/>
              <a:t>authors</a:t>
            </a:r>
            <a:endParaRPr lang="tr-TR" sz="1200"/>
          </a:p>
          <a:p>
            <a:r>
              <a:rPr lang="tr-TR" sz="1200"/>
              <a:t>HINT:  </a:t>
            </a:r>
            <a:r>
              <a:rPr lang="tr-TR" sz="1200" err="1"/>
              <a:t>Use</a:t>
            </a:r>
            <a:r>
              <a:rPr lang="tr-TR" sz="1200"/>
              <a:t> DROP ... CASCADE </a:t>
            </a:r>
            <a:r>
              <a:rPr lang="tr-TR" sz="1200" err="1"/>
              <a:t>to</a:t>
            </a:r>
            <a:r>
              <a:rPr lang="tr-TR" sz="1200"/>
              <a:t> </a:t>
            </a:r>
            <a:r>
              <a:rPr lang="tr-TR" sz="1200" err="1"/>
              <a:t>drop</a:t>
            </a:r>
            <a:r>
              <a:rPr lang="tr-TR" sz="1200"/>
              <a:t> </a:t>
            </a:r>
            <a:r>
              <a:rPr lang="tr-TR" sz="1200" err="1"/>
              <a:t>the</a:t>
            </a:r>
            <a:r>
              <a:rPr lang="tr-TR" sz="1200"/>
              <a:t> </a:t>
            </a:r>
            <a:r>
              <a:rPr lang="tr-TR" sz="1200" err="1"/>
              <a:t>dependent</a:t>
            </a:r>
            <a:r>
              <a:rPr lang="tr-TR" sz="1200"/>
              <a:t> </a:t>
            </a:r>
            <a:r>
              <a:rPr lang="tr-TR" sz="1200" err="1"/>
              <a:t>objects</a:t>
            </a:r>
            <a:r>
              <a:rPr lang="tr-TR" sz="1200"/>
              <a:t> </a:t>
            </a:r>
            <a:r>
              <a:rPr lang="tr-TR" sz="1200" err="1"/>
              <a:t>too</a:t>
            </a:r>
            <a:r>
              <a:rPr lang="tr-TR" sz="1200"/>
              <a:t>.</a:t>
            </a:r>
          </a:p>
          <a:p>
            <a:r>
              <a:rPr lang="tr-TR" sz="1200"/>
              <a:t>SQL </a:t>
            </a:r>
            <a:r>
              <a:rPr lang="tr-TR" sz="1200" err="1"/>
              <a:t>state</a:t>
            </a:r>
            <a:r>
              <a:rPr lang="tr-TR" sz="1200"/>
              <a:t>: 2BP01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0FFCB2F1-7D28-0047-37AF-904D9F0352EF}"/>
              </a:ext>
            </a:extLst>
          </p:cNvPr>
          <p:cNvSpPr txBox="1"/>
          <p:nvPr/>
        </p:nvSpPr>
        <p:spPr>
          <a:xfrm>
            <a:off x="4877356" y="5788968"/>
            <a:ext cx="41665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DROP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authors</a:t>
            </a:r>
            <a:r>
              <a:rPr lang="tr-T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4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CASCADE</a:t>
            </a:r>
            <a:r>
              <a:rPr lang="tr-TR" sz="14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9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3" y="907842"/>
            <a:ext cx="550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TRUNCATE TABLE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FD91B3D-A859-444D-534F-A29340B2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589" y="834306"/>
            <a:ext cx="4316014" cy="2530077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F11D7F91-659F-511D-9AFD-C1F18EC4E820}"/>
              </a:ext>
            </a:extLst>
          </p:cNvPr>
          <p:cNvSpPr txBox="1"/>
          <p:nvPr/>
        </p:nvSpPr>
        <p:spPr>
          <a:xfrm>
            <a:off x="393793" y="1581846"/>
            <a:ext cx="6127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Bir tablodan tüm verileri silmek için DELETE kullanılabilir. Ancak, çok fazla veri içeren bir tablodaki tüm verileri silmek için bu kullanım verimli değildir. Bu durumda TRUNCATE TABLE kullanımı daha uygundur.</a:t>
            </a:r>
            <a:endParaRPr lang="tr-TR" sz="160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35870B6A-1B79-9CF7-EE5B-8309A07EF810}"/>
              </a:ext>
            </a:extLst>
          </p:cNvPr>
          <p:cNvSpPr txBox="1"/>
          <p:nvPr/>
        </p:nvSpPr>
        <p:spPr>
          <a:xfrm>
            <a:off x="765894" y="3132536"/>
            <a:ext cx="3605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TRUNCATE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book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654E0EA8-B23C-77A2-0B6C-44656F6AFE82}"/>
              </a:ext>
            </a:extLst>
          </p:cNvPr>
          <p:cNvSpPr txBox="1"/>
          <p:nvPr/>
        </p:nvSpPr>
        <p:spPr>
          <a:xfrm>
            <a:off x="825963" y="3728227"/>
            <a:ext cx="3832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TRUNCATE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book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RESTART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IDENTITY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4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2" y="1667332"/>
            <a:ext cx="69286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ASC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b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first_name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uzunluk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customer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uzunluk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DESC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… FROM … ORDER BY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5E65E82-2C64-373F-F70C-2AA70D331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19" y="693222"/>
            <a:ext cx="3913099" cy="252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DBA4763-3A90-43F9-3537-F05A93F65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60" y="3266592"/>
            <a:ext cx="2810428" cy="50286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61F2738E-7AD6-0AC4-920E-4CC1C9E0C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74" y="3818104"/>
            <a:ext cx="3256722" cy="122463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47706C9-DD7F-F670-5154-F0B1426FAFC5}"/>
              </a:ext>
            </a:extLst>
          </p:cNvPr>
          <p:cNvSpPr txBox="1"/>
          <p:nvPr/>
        </p:nvSpPr>
        <p:spPr>
          <a:xfrm>
            <a:off x="3034748" y="5040003"/>
            <a:ext cx="675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ASC</a:t>
            </a:r>
            <a:endParaRPr lang="tr-TR" b="1">
              <a:solidFill>
                <a:srgbClr val="FF0000"/>
              </a:solidFill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2D512D0E-662C-3E18-3CC2-8418E7168C79}"/>
              </a:ext>
            </a:extLst>
          </p:cNvPr>
          <p:cNvSpPr txBox="1"/>
          <p:nvPr/>
        </p:nvSpPr>
        <p:spPr>
          <a:xfrm>
            <a:off x="894522" y="5033377"/>
            <a:ext cx="841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DESC</a:t>
            </a:r>
            <a:endParaRPr lang="tr-T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6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F3C4F3-F8DB-B948-93E7-B83E78D07095}"/>
              </a:ext>
            </a:extLst>
          </p:cNvPr>
          <p:cNvSpPr txBox="1"/>
          <p:nvPr/>
        </p:nvSpPr>
        <p:spPr>
          <a:xfrm>
            <a:off x="1593364" y="2975506"/>
            <a:ext cx="9005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>
                <a:latin typeface="Calibri" panose="020F0502020204030204" pitchFamily="34" charset="0"/>
                <a:cs typeface="Calibri" panose="020F0502020204030204" pitchFamily="34" charset="0"/>
              </a:rPr>
              <a:t>TEŞEKKÜR EDERİZ</a:t>
            </a:r>
          </a:p>
        </p:txBody>
      </p:sp>
    </p:spTree>
    <p:extLst>
      <p:ext uri="{BB962C8B-B14F-4D97-AF65-F5344CB8AC3E}">
        <p14:creationId xmlns:p14="http://schemas.microsoft.com/office/powerpoint/2010/main" val="37952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643972" y="1667332"/>
            <a:ext cx="7246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distinct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bcolor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distinct_demo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bcolor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distinct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on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bcolor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bcolor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fcolor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distinct_demo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order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b="1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bcolor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tr-TR" sz="180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fcolor</a:t>
            </a:r>
            <a:r>
              <a:rPr lang="tr-TR" sz="18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tr-TR" sz="180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tr-TR" sz="18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tr-TR">
              <a:solidFill>
                <a:srgbClr val="FF0000"/>
              </a:solidFill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DISTINCT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pic>
        <p:nvPicPr>
          <p:cNvPr id="1036" name="Picture 12" descr="ücretsiz İndirmek için Soru işareti kırmızı daire küçük resim Simgesi |  FreeImages">
            <a:extLst>
              <a:ext uri="{FF2B5EF4-FFF2-40B4-BE49-F238E27FC236}">
                <a16:creationId xmlns:a16="http://schemas.microsoft.com/office/drawing/2014/main" id="{EDB6D288-EBDD-2D08-067A-0AEAD631E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4" y="3436343"/>
            <a:ext cx="550984" cy="5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E921842-565A-4B3C-B34D-5CF392099716}"/>
              </a:ext>
            </a:extLst>
          </p:cNvPr>
          <p:cNvSpPr txBox="1">
            <a:spLocks/>
          </p:cNvSpPr>
          <p:nvPr/>
        </p:nvSpPr>
        <p:spPr>
          <a:xfrm>
            <a:off x="887177" y="3405468"/>
            <a:ext cx="700375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34035" dist="50800" dir="5400000" algn="ctr" rotWithShape="0">
              <a:schemeClr val="accent1">
                <a:lumMod val="60000"/>
                <a:lumOff val="40000"/>
                <a:alpha val="92000"/>
              </a:scheme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i="1">
                <a:solidFill>
                  <a:srgbClr val="000000"/>
                </a:solidFill>
              </a:rPr>
              <a:t>City tablosunu kullanarak ülkelerin alfabetik olarak en sonda bulunan şehirlerini listeleyin</a:t>
            </a:r>
            <a:endParaRPr lang="tr-TR" i="1">
              <a:solidFill>
                <a:srgbClr val="000000"/>
              </a:solidFill>
              <a:effectLst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F2AEA03-F868-3E58-6EAC-67BFE8E40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076" y="760839"/>
            <a:ext cx="3669754" cy="2289387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1564801B-16DE-33CE-8177-9E20228AA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99" y="3209991"/>
            <a:ext cx="3721088" cy="2702034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731366B4-2DDA-F033-CE3F-61BEDE911852}"/>
              </a:ext>
            </a:extLst>
          </p:cNvPr>
          <p:cNvSpPr txBox="1"/>
          <p:nvPr/>
        </p:nvSpPr>
        <p:spPr>
          <a:xfrm>
            <a:off x="8426227" y="5925188"/>
            <a:ext cx="2815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0" i="0">
                <a:solidFill>
                  <a:srgbClr val="FF0000"/>
                </a:solidFill>
                <a:effectLst/>
                <a:latin typeface="-apple-system"/>
              </a:rPr>
              <a:t> </a:t>
            </a:r>
            <a:r>
              <a:rPr lang="tr-TR" sz="1400" b="0" i="0" err="1">
                <a:solidFill>
                  <a:srgbClr val="FF0000"/>
                </a:solidFill>
                <a:effectLst/>
                <a:latin typeface="-apple-system"/>
              </a:rPr>
              <a:t>keep</a:t>
            </a:r>
            <a:r>
              <a:rPr lang="tr-TR" sz="1400" b="0" i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tr-TR" sz="1400" b="0" i="0" err="1">
                <a:solidFill>
                  <a:srgbClr val="FF0000"/>
                </a:solidFill>
                <a:effectLst/>
                <a:latin typeface="-apple-system"/>
              </a:rPr>
              <a:t>the</a:t>
            </a:r>
            <a:r>
              <a:rPr lang="tr-TR" sz="1400">
                <a:solidFill>
                  <a:srgbClr val="FF0000"/>
                </a:solidFill>
                <a:latin typeface="-apple-system"/>
              </a:rPr>
              <a:t> ‘’</a:t>
            </a:r>
            <a:r>
              <a:rPr lang="tr-TR" sz="1400" b="0" i="0" err="1">
                <a:solidFill>
                  <a:srgbClr val="FF0000"/>
                </a:solidFill>
                <a:effectLst/>
                <a:latin typeface="-apple-system"/>
              </a:rPr>
              <a:t>first</a:t>
            </a:r>
            <a:r>
              <a:rPr lang="tr-TR" sz="1400" b="0" i="0">
                <a:solidFill>
                  <a:srgbClr val="FF0000"/>
                </a:solidFill>
                <a:effectLst/>
                <a:latin typeface="-apple-system"/>
              </a:rPr>
              <a:t>” </a:t>
            </a:r>
            <a:r>
              <a:rPr lang="tr-TR" sz="1400" b="0" i="0" err="1">
                <a:solidFill>
                  <a:srgbClr val="FF0000"/>
                </a:solidFill>
                <a:effectLst/>
                <a:latin typeface="-apple-system"/>
              </a:rPr>
              <a:t>row</a:t>
            </a:r>
            <a:r>
              <a:rPr lang="tr-TR" sz="1400" b="0" i="0">
                <a:solidFill>
                  <a:srgbClr val="FF0000"/>
                </a:solidFill>
                <a:effectLst/>
                <a:latin typeface="-apple-system"/>
              </a:rPr>
              <a:t> of </a:t>
            </a:r>
            <a:r>
              <a:rPr lang="tr-TR" sz="1400" b="0" i="0" err="1">
                <a:solidFill>
                  <a:srgbClr val="FF0000"/>
                </a:solidFill>
                <a:effectLst/>
                <a:latin typeface="-apple-system"/>
              </a:rPr>
              <a:t>each</a:t>
            </a:r>
            <a:r>
              <a:rPr lang="tr-TR" sz="1400" b="0" i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tr-TR" sz="1400" b="0" i="0" err="1">
                <a:solidFill>
                  <a:srgbClr val="FF0000"/>
                </a:solidFill>
                <a:effectLst/>
                <a:latin typeface="-apple-system"/>
              </a:rPr>
              <a:t>group</a:t>
            </a:r>
            <a:endParaRPr lang="tr-TR" sz="140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AFB992-79D4-16E8-68D6-145AD6C50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25" y="4414644"/>
            <a:ext cx="32131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EF3904-8F20-2B46-B2CB-AFD9CD96655F}"/>
              </a:ext>
            </a:extLst>
          </p:cNvPr>
          <p:cNvSpPr txBox="1"/>
          <p:nvPr/>
        </p:nvSpPr>
        <p:spPr>
          <a:xfrm>
            <a:off x="643972" y="907842"/>
            <a:ext cx="698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>
                <a:solidFill>
                  <a:srgbClr val="E1081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OPERATORS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8D201798-7507-21C9-E5E8-1FF9743DB1A4}"/>
              </a:ext>
            </a:extLst>
          </p:cNvPr>
          <p:cNvSpPr txBox="1"/>
          <p:nvPr/>
        </p:nvSpPr>
        <p:spPr>
          <a:xfrm>
            <a:off x="2064970" y="2010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/>
          </a:p>
        </p:txBody>
      </p:sp>
      <p:graphicFrame>
        <p:nvGraphicFramePr>
          <p:cNvPr id="12" name="Tablo 12">
            <a:extLst>
              <a:ext uri="{FF2B5EF4-FFF2-40B4-BE49-F238E27FC236}">
                <a16:creationId xmlns:a16="http://schemas.microsoft.com/office/drawing/2014/main" id="{C097950A-A761-F1AB-E8F5-1E6C6A75D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109131"/>
              </p:ext>
            </p:extLst>
          </p:nvPr>
        </p:nvGraphicFramePr>
        <p:xfrm>
          <a:off x="720463" y="1586652"/>
          <a:ext cx="2689014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507">
                  <a:extLst>
                    <a:ext uri="{9D8B030D-6E8A-4147-A177-3AD203B41FA5}">
                      <a16:colId xmlns:a16="http://schemas.microsoft.com/office/drawing/2014/main" val="4244330900"/>
                    </a:ext>
                  </a:extLst>
                </a:gridCol>
                <a:gridCol w="1344507">
                  <a:extLst>
                    <a:ext uri="{9D8B030D-6E8A-4147-A177-3AD203B41FA5}">
                      <a16:colId xmlns:a16="http://schemas.microsoft.com/office/drawing/2014/main" val="1619887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err="1"/>
                        <a:t>Operator</a:t>
                      </a:r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Açıklama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21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Eşit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23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Büyüktür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42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Küçüktür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Büyük eşit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51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tr-TR">
                          <a:effectLst/>
                        </a:rPr>
                        <a:t>&lt;=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r-TR">
                          <a:effectLst/>
                        </a:rPr>
                        <a:t>Küçük eşit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04593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&lt;&gt; Veya 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Eşit değildir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712046"/>
                  </a:ext>
                </a:extLst>
              </a:tr>
            </a:tbl>
          </a:graphicData>
        </a:graphic>
      </p:graphicFrame>
      <p:graphicFrame>
        <p:nvGraphicFramePr>
          <p:cNvPr id="13" name="Tablo 12">
            <a:extLst>
              <a:ext uri="{FF2B5EF4-FFF2-40B4-BE49-F238E27FC236}">
                <a16:creationId xmlns:a16="http://schemas.microsoft.com/office/drawing/2014/main" id="{0A340492-3781-7935-CA43-C5901516E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524907"/>
              </p:ext>
            </p:extLst>
          </p:nvPr>
        </p:nvGraphicFramePr>
        <p:xfrm>
          <a:off x="3792814" y="1586652"/>
          <a:ext cx="3415726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863">
                  <a:extLst>
                    <a:ext uri="{9D8B030D-6E8A-4147-A177-3AD203B41FA5}">
                      <a16:colId xmlns:a16="http://schemas.microsoft.com/office/drawing/2014/main" val="4244330900"/>
                    </a:ext>
                  </a:extLst>
                </a:gridCol>
                <a:gridCol w="1707863">
                  <a:extLst>
                    <a:ext uri="{9D8B030D-6E8A-4147-A177-3AD203B41FA5}">
                      <a16:colId xmlns:a16="http://schemas.microsoft.com/office/drawing/2014/main" val="1619887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err="1"/>
                        <a:t>Operator</a:t>
                      </a:r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Açıklama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21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tr-T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  <a:r>
                        <a:rPr lang="tr-T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</a:t>
                      </a:r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23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tr-T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  <a:r>
                        <a:rPr lang="tr-T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</a:t>
                      </a:r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42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Bir değer, listedeki herhangi bir değerle eşleşirse TRUE döndürür</a:t>
                      </a:r>
                      <a:endParaRPr lang="tr-T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BETWEEN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Bir değer bir değer aralığı arasındaysa TRUE döndürür</a:t>
                      </a:r>
                      <a:endParaRPr lang="tr-T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51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Bir değer bir </a:t>
                      </a:r>
                      <a:r>
                        <a:rPr lang="tr-TR" sz="12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pattern</a:t>
                      </a:r>
                      <a:r>
                        <a:rPr lang="tr-T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ile eşleşirse TRUE döndürür</a:t>
                      </a:r>
                      <a:endParaRPr lang="tr-T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7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IS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Bir değer NULL ise TRUE döndür</a:t>
                      </a:r>
                      <a:endParaRPr lang="tr-T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930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Diğer </a:t>
                      </a:r>
                      <a:r>
                        <a:rPr lang="tr-TR" sz="12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operatorlerin</a:t>
                      </a:r>
                      <a:r>
                        <a:rPr lang="tr-TR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sonucunun olumsuzu</a:t>
                      </a:r>
                      <a:endParaRPr lang="tr-T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712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8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26595</TotalTime>
  <Words>5084</Words>
  <Application>Microsoft Macintosh PowerPoint</Application>
  <PresentationFormat>Widescreen</PresentationFormat>
  <Paragraphs>720</Paragraphs>
  <Slides>70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7" baseType="lpstr">
      <vt:lpstr>-apple-system</vt:lpstr>
      <vt:lpstr>Arial</vt:lpstr>
      <vt:lpstr>Calibri</vt:lpstr>
      <vt:lpstr>Calibri Light</vt:lpstr>
      <vt:lpstr>Courier New</vt:lpstr>
      <vt:lpstr>Gentium Book Basic</vt:lpstr>
      <vt:lpstr>Gotham Book</vt:lpstr>
      <vt:lpstr>Gotham Medium</vt:lpstr>
      <vt:lpstr>Gudea</vt:lpstr>
      <vt:lpstr>Lato</vt:lpstr>
      <vt:lpstr>Menlo</vt:lpstr>
      <vt:lpstr>system-ui</vt:lpstr>
      <vt:lpstr>Times New Roman</vt:lpstr>
      <vt:lpstr>Trebuchet MS</vt:lpstr>
      <vt:lpstr>ui-monospace</vt:lpstr>
      <vt:lpstr>Wotfard</vt:lpstr>
      <vt:lpstr>Office Teması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Hilal Dursun Sökmen</dc:creator>
  <cp:lastModifiedBy>Berkan Yıldırım</cp:lastModifiedBy>
  <cp:revision>899</cp:revision>
  <dcterms:created xsi:type="dcterms:W3CDTF">2014-03-28T11:51:06Z</dcterms:created>
  <dcterms:modified xsi:type="dcterms:W3CDTF">2024-07-02T22:21:28Z</dcterms:modified>
</cp:coreProperties>
</file>